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media/image19.svg" ContentType="image/svg+xml"/>
  <Override PartName="/ppt/media/image2.svg" ContentType="image/svg+xml"/>
  <Override PartName="/ppt/media/image21.svg" ContentType="image/svg+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75" r:id="rId3"/>
    <p:sldId id="315" r:id="rId5"/>
    <p:sldId id="299" r:id="rId6"/>
    <p:sldId id="328" r:id="rId7"/>
    <p:sldId id="335" r:id="rId8"/>
    <p:sldId id="336" r:id="rId9"/>
    <p:sldId id="323" r:id="rId10"/>
    <p:sldId id="329" r:id="rId11"/>
    <p:sldId id="324" r:id="rId12"/>
    <p:sldId id="343" r:id="rId13"/>
    <p:sldId id="344" r:id="rId14"/>
    <p:sldId id="346" r:id="rId15"/>
    <p:sldId id="345" r:id="rId16"/>
    <p:sldId id="347" r:id="rId17"/>
    <p:sldId id="325" r:id="rId18"/>
    <p:sldId id="348" r:id="rId19"/>
    <p:sldId id="349" r:id="rId20"/>
    <p:sldId id="350" r:id="rId21"/>
    <p:sldId id="326" r:id="rId22"/>
    <p:sldId id="356" r:id="rId23"/>
    <p:sldId id="351" r:id="rId24"/>
    <p:sldId id="352" r:id="rId25"/>
    <p:sldId id="353" r:id="rId26"/>
    <p:sldId id="354" r:id="rId27"/>
    <p:sldId id="322" r:id="rId28"/>
  </p:sldIdLst>
  <p:sldSz cx="12192000" cy="6858000"/>
  <p:notesSz cx="6858000" cy="9144000"/>
  <p:embeddedFontLst>
    <p:embeddedFont>
      <p:font typeface="微软雅黑" panose="020B0503020204020204" pitchFamily="34" charset="-122"/>
      <p:regular r:id="rId32"/>
    </p:embeddedFont>
    <p:embeddedFont>
      <p:font typeface="等线" panose="02010600030101010101" charset="-122"/>
      <p:regular r:id="rId33"/>
    </p:embeddedFont>
    <p:embeddedFont>
      <p:font typeface="等线 Light" panose="02010600030101010101" charset="-122"/>
      <p:regular r:id="rId34"/>
    </p:embeddedFont>
  </p:embeddedFontLst>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96" d="100"/>
          <a:sy n="96" d="100"/>
        </p:scale>
        <p:origin x="560" y="52"/>
      </p:cViewPr>
      <p:guideLst>
        <p:guide orient="horz" pos="2137"/>
        <p:guide pos="38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gs" Target="tags/tag26.xml"/><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026EB-4058-4BC7-8426-D7194AF02EC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B6501-1FA3-4C81-8BF3-01BFF0E331F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E362B0-12AC-4085-87E0-7E16945EABF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AA87C-ACA7-499A-A6CC-A785EF5340B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GIF"/><Relationship Id="rId2" Type="http://schemas.openxmlformats.org/officeDocument/2006/relationships/image" Target="../media/image2.sv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8" Type="http://schemas.openxmlformats.org/officeDocument/2006/relationships/slideLayout" Target="../slideLayouts/slideLayout7.xml"/><Relationship Id="rId27" Type="http://schemas.openxmlformats.org/officeDocument/2006/relationships/tags" Target="../tags/tag25.xml"/><Relationship Id="rId26" Type="http://schemas.openxmlformats.org/officeDocument/2006/relationships/tags" Target="../tags/tag24.xml"/><Relationship Id="rId25" Type="http://schemas.openxmlformats.org/officeDocument/2006/relationships/tags" Target="../tags/tag23.xml"/><Relationship Id="rId24" Type="http://schemas.openxmlformats.org/officeDocument/2006/relationships/tags" Target="../tags/tag22.xml"/><Relationship Id="rId23" Type="http://schemas.openxmlformats.org/officeDocument/2006/relationships/tags" Target="../tags/tag21.xml"/><Relationship Id="rId22" Type="http://schemas.openxmlformats.org/officeDocument/2006/relationships/image" Target="../media/image2.svg"/><Relationship Id="rId21" Type="http://schemas.openxmlformats.org/officeDocument/2006/relationships/image" Target="../media/image1.png"/><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2.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4919241"/>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panose="020B0502040204020203" charset="-122"/>
              <a:cs typeface="+mn-cs"/>
            </a:endParaRPr>
          </a:p>
        </p:txBody>
      </p:sp>
      <p:sp>
        <p:nvSpPr>
          <p:cNvPr id="2" name="文本框 1"/>
          <p:cNvSpPr txBox="1"/>
          <p:nvPr/>
        </p:nvSpPr>
        <p:spPr>
          <a:xfrm>
            <a:off x="882503" y="2275367"/>
            <a:ext cx="4713623" cy="1015663"/>
          </a:xfrm>
          <a:prstGeom prst="rect">
            <a:avLst/>
          </a:prstGeom>
          <a:noFill/>
        </p:spPr>
        <p:txBody>
          <a:bodyPr wrap="square" rtlCol="0">
            <a:spAutoFit/>
          </a:bodyPr>
          <a:lstStyle/>
          <a:p>
            <a:r>
              <a:rPr lang="en-US" altLang="zh-CN" sz="6000" b="1" dirty="0">
                <a:solidFill>
                  <a:schemeClr val="bg1"/>
                </a:solidFill>
                <a:latin typeface="Novecento wide Bold" panose="00000805000000000000" pitchFamily="50" charset="0"/>
                <a:ea typeface="思源黑体 Medium" panose="020B0600000000000000" pitchFamily="34" charset="-122"/>
              </a:rPr>
              <a:t>QG STUDIO</a:t>
            </a:r>
            <a:endParaRPr lang="zh-CN" altLang="en-US" sz="6000" b="1" dirty="0">
              <a:solidFill>
                <a:schemeClr val="bg1"/>
              </a:solidFill>
              <a:latin typeface="Novecento wide Bold" panose="00000805000000000000" pitchFamily="50" charset="0"/>
              <a:ea typeface="思源黑体 Medium" panose="020B0600000000000000" pitchFamily="34" charset="-122"/>
            </a:endParaRPr>
          </a:p>
        </p:txBody>
      </p:sp>
      <p:sp>
        <p:nvSpPr>
          <p:cNvPr id="8" name="文本框 7"/>
          <p:cNvSpPr txBox="1"/>
          <p:nvPr/>
        </p:nvSpPr>
        <p:spPr>
          <a:xfrm>
            <a:off x="983848" y="5456348"/>
            <a:ext cx="2785729" cy="46037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pitchFamily="34" charset="-122"/>
                <a:ea typeface="微软雅黑" panose="020B0503020204020204" pitchFamily="34" charset="-122"/>
              </a:rPr>
              <a:t>汇报人：林熙然</a:t>
            </a:r>
            <a:endParaRPr lang="zh-CN" altLang="en-US" sz="2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983847" y="5926209"/>
            <a:ext cx="4125432" cy="46037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pitchFamily="34" charset="-122"/>
                <a:ea typeface="微软雅黑" panose="020B0503020204020204" pitchFamily="34" charset="-122"/>
              </a:rPr>
              <a:t>汇报时间：</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2024</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年</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4</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月</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28</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日</a:t>
            </a:r>
            <a:endParaRPr lang="zh-CN" altLang="en-US" sz="24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10" name="图形 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887748" y="-2526731"/>
            <a:ext cx="10224035" cy="10548612"/>
          </a:xfrm>
          <a:prstGeom prst="rect">
            <a:avLst/>
          </a:prstGeom>
        </p:spPr>
      </p:pic>
      <p:cxnSp>
        <p:nvCxnSpPr>
          <p:cNvPr id="5" name="直接连接符 4"/>
          <p:cNvCxnSpPr/>
          <p:nvPr/>
        </p:nvCxnSpPr>
        <p:spPr>
          <a:xfrm>
            <a:off x="882504" y="2448889"/>
            <a:ext cx="0" cy="12710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94144" y="3423982"/>
            <a:ext cx="176720" cy="187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29863" y="5429921"/>
            <a:ext cx="938469" cy="9682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498790" y="133970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导出会议纪要</a:t>
            </a:r>
            <a:endParaRPr lang="zh-CN" altLang="en-US" dirty="0"/>
          </a:p>
        </p:txBody>
      </p:sp>
      <p:sp>
        <p:nvSpPr>
          <p:cNvPr id="13" name="矩形 12"/>
          <p:cNvSpPr/>
          <p:nvPr/>
        </p:nvSpPr>
        <p:spPr>
          <a:xfrm>
            <a:off x="1498790" y="2328895"/>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图片懒加载</a:t>
            </a:r>
            <a:endParaRPr lang="zh-CN" altLang="en-US" dirty="0"/>
          </a:p>
        </p:txBody>
      </p:sp>
      <p:pic>
        <p:nvPicPr>
          <p:cNvPr id="16" name="图片 15" descr="图形用户界面, 应用程序&#10;&#10;描述已自动生成"/>
          <p:cNvPicPr>
            <a:picLocks noChangeAspect="1"/>
          </p:cNvPicPr>
          <p:nvPr/>
        </p:nvPicPr>
        <p:blipFill>
          <a:blip r:embed="rId3"/>
          <a:stretch>
            <a:fillRect/>
          </a:stretch>
        </p:blipFill>
        <p:spPr>
          <a:xfrm>
            <a:off x="3548875" y="1234122"/>
            <a:ext cx="6018028" cy="3429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1498790" y="133970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草稿箱</a:t>
            </a:r>
            <a:endParaRPr lang="zh-CN" altLang="en-US" dirty="0"/>
          </a:p>
        </p:txBody>
      </p:sp>
      <p:pic>
        <p:nvPicPr>
          <p:cNvPr id="7" name="图片 6" descr="图形用户界面&#10;&#10;中度可信度描述已自动生成"/>
          <p:cNvPicPr>
            <a:picLocks noChangeAspect="1"/>
          </p:cNvPicPr>
          <p:nvPr/>
        </p:nvPicPr>
        <p:blipFill>
          <a:blip r:embed="rId2"/>
          <a:stretch>
            <a:fillRect/>
          </a:stretch>
        </p:blipFill>
        <p:spPr>
          <a:xfrm>
            <a:off x="4000099" y="609147"/>
            <a:ext cx="3970204" cy="2233240"/>
          </a:xfrm>
          <a:prstGeom prst="rect">
            <a:avLst/>
          </a:prstGeom>
        </p:spPr>
      </p:pic>
      <p:sp>
        <p:nvSpPr>
          <p:cNvPr id="15" name="矩形 14"/>
          <p:cNvSpPr/>
          <p:nvPr/>
        </p:nvSpPr>
        <p:spPr>
          <a:xfrm>
            <a:off x="1425004" y="3974268"/>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节流</a:t>
            </a:r>
            <a:endParaRPr lang="en-US" altLang="zh-CN" dirty="0"/>
          </a:p>
        </p:txBody>
      </p:sp>
      <p:pic>
        <p:nvPicPr>
          <p:cNvPr id="17" name="图片 16" descr="电脑萤幕画面&#10;&#10;描述已自动生成"/>
          <p:cNvPicPr>
            <a:picLocks noChangeAspect="1"/>
          </p:cNvPicPr>
          <p:nvPr/>
        </p:nvPicPr>
        <p:blipFill>
          <a:blip r:embed="rId3"/>
          <a:stretch>
            <a:fillRect/>
          </a:stretch>
        </p:blipFill>
        <p:spPr>
          <a:xfrm>
            <a:off x="4026965" y="3607686"/>
            <a:ext cx="4227128" cy="21664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1132106" y="126423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翻页</a:t>
            </a:r>
            <a:endParaRPr lang="en-US" altLang="zh-CN" dirty="0"/>
          </a:p>
        </p:txBody>
      </p:sp>
      <p:sp>
        <p:nvSpPr>
          <p:cNvPr id="18" name="矩形 17"/>
          <p:cNvSpPr/>
          <p:nvPr/>
        </p:nvSpPr>
        <p:spPr>
          <a:xfrm>
            <a:off x="1132106" y="4245270"/>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响应式</a:t>
            </a:r>
            <a:endParaRPr lang="en-US" altLang="zh-CN" dirty="0"/>
          </a:p>
        </p:txBody>
      </p:sp>
      <p:pic>
        <p:nvPicPr>
          <p:cNvPr id="19" name="图片 18" descr="电脑萤幕的截图&#10;&#10;描述已自动生成"/>
          <p:cNvPicPr>
            <a:picLocks noChangeAspect="1"/>
          </p:cNvPicPr>
          <p:nvPr/>
        </p:nvPicPr>
        <p:blipFill>
          <a:blip r:embed="rId2"/>
          <a:stretch>
            <a:fillRect/>
          </a:stretch>
        </p:blipFill>
        <p:spPr>
          <a:xfrm>
            <a:off x="4210711" y="577043"/>
            <a:ext cx="4855710" cy="2731337"/>
          </a:xfrm>
          <a:prstGeom prst="rect">
            <a:avLst/>
          </a:prstGeom>
        </p:spPr>
      </p:pic>
      <p:pic>
        <p:nvPicPr>
          <p:cNvPr id="21" name="图片 20" descr="图形用户界面, 应用程序, Teams&#10;&#10;描述已自动生成"/>
          <p:cNvPicPr>
            <a:picLocks noChangeAspect="1"/>
          </p:cNvPicPr>
          <p:nvPr/>
        </p:nvPicPr>
        <p:blipFill>
          <a:blip r:embed="rId3"/>
          <a:stretch>
            <a:fillRect/>
          </a:stretch>
        </p:blipFill>
        <p:spPr>
          <a:xfrm>
            <a:off x="4081463" y="3554019"/>
            <a:ext cx="5096540" cy="286680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1295755" y="1609863"/>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登录记住密码</a:t>
            </a:r>
            <a:endParaRPr lang="en-US" altLang="zh-CN" dirty="0"/>
          </a:p>
        </p:txBody>
      </p:sp>
      <p:sp>
        <p:nvSpPr>
          <p:cNvPr id="14" name="矩形 13"/>
          <p:cNvSpPr/>
          <p:nvPr/>
        </p:nvSpPr>
        <p:spPr>
          <a:xfrm>
            <a:off x="1295754" y="4015083"/>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侧边栏</a:t>
            </a:r>
            <a:endParaRPr lang="en-US" altLang="zh-CN" dirty="0"/>
          </a:p>
        </p:txBody>
      </p:sp>
      <p:pic>
        <p:nvPicPr>
          <p:cNvPr id="7" name="图片 6" descr="图片包含 室内, 桌子, 蛋糕, 上的&#10;&#10;描述已自动生成"/>
          <p:cNvPicPr>
            <a:picLocks noChangeAspect="1"/>
          </p:cNvPicPr>
          <p:nvPr/>
        </p:nvPicPr>
        <p:blipFill>
          <a:blip r:embed="rId2"/>
          <a:stretch>
            <a:fillRect/>
          </a:stretch>
        </p:blipFill>
        <p:spPr>
          <a:xfrm>
            <a:off x="3558930" y="1150975"/>
            <a:ext cx="4628140" cy="2278025"/>
          </a:xfrm>
          <a:prstGeom prst="rect">
            <a:avLst/>
          </a:prstGeom>
        </p:spPr>
      </p:pic>
      <p:pic>
        <p:nvPicPr>
          <p:cNvPr id="16" name="图片 15" descr="图形用户界面, 应用程序&#10;&#10;描述已自动生成"/>
          <p:cNvPicPr>
            <a:picLocks noChangeAspect="1"/>
          </p:cNvPicPr>
          <p:nvPr/>
        </p:nvPicPr>
        <p:blipFill>
          <a:blip r:embed="rId3"/>
          <a:stretch>
            <a:fillRect/>
          </a:stretch>
        </p:blipFill>
        <p:spPr>
          <a:xfrm>
            <a:off x="3558929" y="3744081"/>
            <a:ext cx="4422577" cy="244406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1132106" y="126423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申请管理员</a:t>
            </a:r>
            <a:endParaRPr lang="en-US" altLang="zh-CN" dirty="0"/>
          </a:p>
        </p:txBody>
      </p:sp>
      <p:pic>
        <p:nvPicPr>
          <p:cNvPr id="7" name="图片 6" descr="图形用户界面, 文本, 应用程序, 聊天或短信&#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0640" y="1245007"/>
            <a:ext cx="4506283" cy="2378266"/>
          </a:xfrm>
          <a:prstGeom prst="rect">
            <a:avLst/>
          </a:prstGeom>
        </p:spPr>
      </p:pic>
      <p:pic>
        <p:nvPicPr>
          <p:cNvPr id="14" name="图片 13" descr="图形用户界面, 网站&#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2425" y="3974268"/>
            <a:ext cx="4879238" cy="2575099"/>
          </a:xfrm>
          <a:prstGeom prst="rect">
            <a:avLst/>
          </a:prstGeom>
        </p:spPr>
      </p:pic>
      <p:sp>
        <p:nvSpPr>
          <p:cNvPr id="16" name="文本框 15"/>
          <p:cNvSpPr txBox="1"/>
          <p:nvPr/>
        </p:nvSpPr>
        <p:spPr>
          <a:xfrm>
            <a:off x="577901" y="2582349"/>
            <a:ext cx="2523743" cy="646331"/>
          </a:xfrm>
          <a:prstGeom prst="rect">
            <a:avLst/>
          </a:prstGeom>
          <a:noFill/>
        </p:spPr>
        <p:txBody>
          <a:bodyPr wrap="square" rtlCol="0">
            <a:spAutoFit/>
          </a:bodyPr>
          <a:lstStyle/>
          <a:p>
            <a:r>
              <a:rPr lang="zh-CN" altLang="en-US" dirty="0"/>
              <a:t>用户点击申请管理员按钮，当前状态审核中</a:t>
            </a:r>
            <a:endParaRPr lang="zh-CN" altLang="en-US" dirty="0"/>
          </a:p>
        </p:txBody>
      </p:sp>
      <p:sp>
        <p:nvSpPr>
          <p:cNvPr id="20" name="文本框 19"/>
          <p:cNvSpPr txBox="1"/>
          <p:nvPr/>
        </p:nvSpPr>
        <p:spPr>
          <a:xfrm>
            <a:off x="511023" y="4877427"/>
            <a:ext cx="2721255" cy="646331"/>
          </a:xfrm>
          <a:prstGeom prst="rect">
            <a:avLst/>
          </a:prstGeom>
          <a:noFill/>
        </p:spPr>
        <p:txBody>
          <a:bodyPr wrap="square" rtlCol="0">
            <a:spAutoFit/>
          </a:bodyPr>
          <a:lstStyle/>
          <a:p>
            <a:r>
              <a:rPr lang="zh-CN" altLang="en-US" dirty="0"/>
              <a:t>管理员可查看用户申请状态，并且同意或驳回</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项目难点</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0035"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4</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5507" y="2461803"/>
            <a:ext cx="1912620" cy="197333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项目难点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73628" y="3746756"/>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项目难点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38835" y="1126541"/>
            <a:ext cx="9171439" cy="369332"/>
          </a:xfrm>
          <a:prstGeom prst="rect">
            <a:avLst/>
          </a:prstGeom>
          <a:noFill/>
        </p:spPr>
        <p:txBody>
          <a:bodyPr wrap="square" rtlCol="0">
            <a:spAutoFit/>
          </a:bodyPr>
          <a:lstStyle/>
          <a:p>
            <a:r>
              <a:rPr lang="zh-CN" altLang="en-US" dirty="0"/>
              <a:t>以下为我所感受到对于本项目的部分难点，也可算是对制作这个项目的心得体会的一部分：</a:t>
            </a:r>
            <a:endParaRPr lang="zh-CN" altLang="en-US" dirty="0"/>
          </a:p>
        </p:txBody>
      </p:sp>
      <p:sp>
        <p:nvSpPr>
          <p:cNvPr id="13" name="矩形: 圆角 12"/>
          <p:cNvSpPr/>
          <p:nvPr/>
        </p:nvSpPr>
        <p:spPr>
          <a:xfrm>
            <a:off x="1425004" y="1699358"/>
            <a:ext cx="7528801" cy="2304288"/>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just">
              <a:spcBef>
                <a:spcPts val="0"/>
              </a:spcBef>
              <a:spcAft>
                <a:spcPts val="0"/>
              </a:spcAft>
              <a:buFont typeface="Times New Roman" panose="02020603050405020304" pitchFamily="18" charset="0"/>
              <a:buAutoNum type="arabicPeriod"/>
            </a:pPr>
            <a:r>
              <a:rPr lang="zh-CN" altLang="en-US" sz="1800" kern="100" dirty="0">
                <a:effectLst/>
                <a:latin typeface="等线" panose="02010600030101010101" charset="-122"/>
                <a:ea typeface="等线" panose="02010600030101010101" charset="-122"/>
                <a:cs typeface="Times New Roman" panose="02020603050405020304" pitchFamily="18" charset="0"/>
              </a:rPr>
              <a:t>良好的</a:t>
            </a:r>
            <a:r>
              <a:rPr lang="zh-CN" altLang="en-US" sz="1800" kern="100" dirty="0">
                <a:solidFill>
                  <a:srgbClr val="FF0000"/>
                </a:solidFill>
                <a:effectLst/>
                <a:latin typeface="等线" panose="02010600030101010101" charset="-122"/>
                <a:ea typeface="等线" panose="02010600030101010101" charset="-122"/>
                <a:cs typeface="Times New Roman" panose="02020603050405020304" pitchFamily="18" charset="0"/>
              </a:rPr>
              <a:t>页面布局</a:t>
            </a:r>
            <a:r>
              <a:rPr lang="zh-CN" altLang="en-US" sz="1800" kern="100" dirty="0">
                <a:effectLst/>
                <a:latin typeface="等线" panose="02010600030101010101" charset="-122"/>
                <a:ea typeface="等线" panose="02010600030101010101" charset="-122"/>
                <a:cs typeface="Times New Roman" panose="02020603050405020304" pitchFamily="18" charset="0"/>
              </a:rPr>
              <a:t>会不可避免的导致代码量过大，区域功能及分类不明显，结构较为复杂，维护难度及成本大大上升，需要良好的代码注释以及</a:t>
            </a:r>
            <a:r>
              <a:rPr lang="en-US" altLang="zh-CN" sz="1800" kern="100" dirty="0">
                <a:effectLst/>
                <a:latin typeface="等线" panose="02010600030101010101" charset="-122"/>
                <a:ea typeface="等线" panose="02010600030101010101" charset="-122"/>
                <a:cs typeface="Times New Roman" panose="02020603050405020304" pitchFamily="18" charset="0"/>
              </a:rPr>
              <a:t>f12</a:t>
            </a:r>
            <a:r>
              <a:rPr lang="zh-CN" altLang="en-US" sz="1800" kern="100" dirty="0">
                <a:effectLst/>
                <a:latin typeface="等线" panose="02010600030101010101" charset="-122"/>
                <a:ea typeface="等线" panose="02010600030101010101" charset="-122"/>
                <a:cs typeface="Times New Roman" panose="02020603050405020304" pitchFamily="18" charset="0"/>
              </a:rPr>
              <a:t>网页开发者工具的辅助，才能在调试阶段进行问题的定位与修改。</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
        <p:nvSpPr>
          <p:cNvPr id="18" name="矩形: 圆角 17"/>
          <p:cNvSpPr/>
          <p:nvPr/>
        </p:nvSpPr>
        <p:spPr>
          <a:xfrm>
            <a:off x="1425004" y="4207131"/>
            <a:ext cx="7528801" cy="2304288"/>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charset="-122"/>
                <a:ea typeface="等线" panose="02010600030101010101" charset="-122"/>
                <a:cs typeface="Times New Roman" panose="02020603050405020304" pitchFamily="18" charset="0"/>
              </a:rPr>
              <a:t>2.</a:t>
            </a:r>
            <a:r>
              <a:rPr lang="zh-CN" altLang="en-US" sz="1800" kern="100" dirty="0">
                <a:effectLst/>
                <a:latin typeface="等线" panose="02010600030101010101" charset="-122"/>
                <a:ea typeface="等线" panose="02010600030101010101" charset="-122"/>
                <a:cs typeface="Times New Roman" panose="02020603050405020304" pitchFamily="18" charset="0"/>
              </a:rPr>
              <a:t> 使用</a:t>
            </a:r>
            <a:r>
              <a:rPr lang="zh-CN" altLang="en-US" sz="1800" kern="100" dirty="0">
                <a:solidFill>
                  <a:srgbClr val="FF0000"/>
                </a:solidFill>
                <a:effectLst/>
                <a:latin typeface="等线" panose="02010600030101010101" charset="-122"/>
                <a:ea typeface="等线" panose="02010600030101010101" charset="-122"/>
                <a:cs typeface="Times New Roman" panose="02020603050405020304" pitchFamily="18" charset="0"/>
              </a:rPr>
              <a:t>原生的代码</a:t>
            </a:r>
            <a:r>
              <a:rPr lang="zh-CN" altLang="en-US" sz="1800" kern="100" dirty="0">
                <a:effectLst/>
                <a:latin typeface="等线" panose="02010600030101010101" charset="-122"/>
                <a:ea typeface="等线" panose="02010600030101010101" charset="-122"/>
                <a:cs typeface="Times New Roman" panose="02020603050405020304" pitchFamily="18" charset="0"/>
              </a:rPr>
              <a:t>进行开发会要求具备很强的逻辑思维能力以及基础知    识应用能力，相较于框架，原生代码对于同一个功能的实现步骤可能会繁琐一点，这也一定程度上证明了维护的难度在升级</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项目难点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73628" y="372990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项目难点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5" y="3147332"/>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矩形: 圆角 12"/>
          <p:cNvSpPr/>
          <p:nvPr/>
        </p:nvSpPr>
        <p:spPr>
          <a:xfrm>
            <a:off x="1425004" y="1238983"/>
            <a:ext cx="7528801" cy="834572"/>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charset="-122"/>
                <a:ea typeface="等线" panose="02010600030101010101" charset="-122"/>
                <a:cs typeface="Times New Roman" panose="02020603050405020304" pitchFamily="18" charset="0"/>
              </a:rPr>
              <a:t>3.MySQL</a:t>
            </a:r>
            <a:r>
              <a:rPr lang="zh-CN" altLang="en-US" sz="1800" kern="100" dirty="0">
                <a:effectLst/>
                <a:latin typeface="等线" panose="02010600030101010101" charset="-122"/>
                <a:ea typeface="等线" panose="02010600030101010101" charset="-122"/>
                <a:cs typeface="Times New Roman" panose="02020603050405020304" pitchFamily="18" charset="0"/>
              </a:rPr>
              <a:t>数据库建表要简介并且符合逻辑，适合项目需求。</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
        <p:nvSpPr>
          <p:cNvPr id="14" name="矩形: 圆角 13"/>
          <p:cNvSpPr/>
          <p:nvPr/>
        </p:nvSpPr>
        <p:spPr>
          <a:xfrm>
            <a:off x="1425003" y="2225375"/>
            <a:ext cx="7528801" cy="2304288"/>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charset="-122"/>
                <a:ea typeface="等线" panose="02010600030101010101" charset="-122"/>
                <a:cs typeface="Times New Roman" panose="02020603050405020304" pitchFamily="18" charset="0"/>
              </a:rPr>
              <a:t>4.</a:t>
            </a:r>
            <a:r>
              <a:rPr lang="zh-CN" altLang="en-US" sz="1800" kern="100" dirty="0">
                <a:effectLst/>
                <a:latin typeface="等线" panose="02010600030101010101" charset="-122"/>
                <a:ea typeface="等线" panose="02010600030101010101" charset="-122"/>
                <a:cs typeface="Times New Roman" panose="02020603050405020304" pitchFamily="18" charset="0"/>
              </a:rPr>
              <a:t>为了有更好的用户体验，</a:t>
            </a:r>
            <a:r>
              <a:rPr lang="zh-CN" altLang="en-US" sz="1800" kern="100" dirty="0">
                <a:solidFill>
                  <a:srgbClr val="FF0000"/>
                </a:solidFill>
                <a:effectLst/>
                <a:latin typeface="等线" panose="02010600030101010101" charset="-122"/>
                <a:ea typeface="等线" panose="02010600030101010101" charset="-122"/>
                <a:cs typeface="Times New Roman" panose="02020603050405020304" pitchFamily="18" charset="0"/>
              </a:rPr>
              <a:t>响应式设计</a:t>
            </a:r>
            <a:r>
              <a:rPr lang="zh-CN" altLang="en-US" sz="1800" kern="100" dirty="0">
                <a:effectLst/>
                <a:latin typeface="等线" panose="02010600030101010101" charset="-122"/>
                <a:ea typeface="等线" panose="02010600030101010101" charset="-122"/>
                <a:cs typeface="Times New Roman" panose="02020603050405020304" pitchFamily="18" charset="0"/>
              </a:rPr>
              <a:t>必不可少，因此在写代码时要注意在不同设备上的元素，样式，字体大小，布局等等的影响，避免屏幕尺寸变化而发生的布局错乱，比例失调等问题。</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
        <p:nvSpPr>
          <p:cNvPr id="15" name="矩形: 圆角 14"/>
          <p:cNvSpPr/>
          <p:nvPr/>
        </p:nvSpPr>
        <p:spPr>
          <a:xfrm>
            <a:off x="1476209" y="4777436"/>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charset="-122"/>
                <a:ea typeface="等线" panose="02010600030101010101" charset="-122"/>
                <a:cs typeface="Times New Roman" panose="02020603050405020304" pitchFamily="18" charset="0"/>
              </a:rPr>
              <a:t>5.</a:t>
            </a:r>
            <a:r>
              <a:rPr lang="zh-CN" altLang="en-US" sz="1800" kern="100" dirty="0">
                <a:effectLst/>
                <a:latin typeface="等线" panose="02010600030101010101" charset="-122"/>
                <a:ea typeface="等线" panose="02010600030101010101" charset="-122"/>
                <a:cs typeface="Times New Roman" panose="02020603050405020304" pitchFamily="18" charset="0"/>
              </a:rPr>
              <a:t>需要考虑短时间内多次提交按钮，大量数据同时渲染等问题，要采取</a:t>
            </a:r>
            <a:r>
              <a:rPr lang="zh-CN" altLang="en-US" sz="1800" kern="100" dirty="0">
                <a:solidFill>
                  <a:srgbClr val="FF0000"/>
                </a:solidFill>
                <a:effectLst/>
                <a:latin typeface="等线" panose="02010600030101010101" charset="-122"/>
                <a:ea typeface="等线" panose="02010600030101010101" charset="-122"/>
                <a:cs typeface="Times New Roman" panose="02020603050405020304" pitchFamily="18" charset="0"/>
              </a:rPr>
              <a:t>图片懒加载，防抖节流等功能</a:t>
            </a:r>
            <a:r>
              <a:rPr lang="zh-CN" altLang="en-US" sz="1800" kern="100" dirty="0">
                <a:effectLst/>
                <a:latin typeface="等线" panose="02010600030101010101" charset="-122"/>
                <a:ea typeface="等线" panose="02010600030101010101" charset="-122"/>
                <a:cs typeface="Times New Roman" panose="02020603050405020304" pitchFamily="18" charset="0"/>
              </a:rPr>
              <a:t>来进行避免。</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20841" y="72406"/>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项目难点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73628" y="372990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项目难点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128100"/>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4" name="矩形: 圆角 13"/>
          <p:cNvSpPr/>
          <p:nvPr/>
        </p:nvSpPr>
        <p:spPr>
          <a:xfrm>
            <a:off x="1498790" y="1339713"/>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charset="-122"/>
                <a:ea typeface="等线" panose="02010600030101010101" charset="-122"/>
                <a:cs typeface="Times New Roman" panose="02020603050405020304" pitchFamily="18" charset="0"/>
              </a:rPr>
              <a:t>6.</a:t>
            </a:r>
            <a:r>
              <a:rPr lang="zh-CN" altLang="en-US" sz="1800" kern="100" dirty="0">
                <a:effectLst/>
                <a:latin typeface="等线" panose="02010600030101010101" charset="-122"/>
                <a:ea typeface="等线" panose="02010600030101010101" charset="-122"/>
                <a:cs typeface="Times New Roman" panose="02020603050405020304" pitchFamily="18" charset="0"/>
              </a:rPr>
              <a:t>会议纪要需要</a:t>
            </a:r>
            <a:r>
              <a:rPr lang="zh-CN" altLang="en-US" sz="1800" kern="100" dirty="0">
                <a:solidFill>
                  <a:srgbClr val="FF0000"/>
                </a:solidFill>
                <a:effectLst/>
                <a:latin typeface="等线" panose="02010600030101010101" charset="-122"/>
                <a:ea typeface="等线" panose="02010600030101010101" charset="-122"/>
                <a:cs typeface="Times New Roman" panose="02020603050405020304" pitchFamily="18" charset="0"/>
              </a:rPr>
              <a:t>上传图片和</a:t>
            </a:r>
            <a:r>
              <a:rPr lang="en-US" altLang="zh-CN" sz="1800" kern="100" dirty="0">
                <a:solidFill>
                  <a:srgbClr val="FF0000"/>
                </a:solidFill>
                <a:effectLst/>
                <a:latin typeface="等线" panose="02010600030101010101" charset="-122"/>
                <a:ea typeface="等线" panose="02010600030101010101" charset="-122"/>
                <a:cs typeface="Times New Roman" panose="02020603050405020304" pitchFamily="18" charset="0"/>
              </a:rPr>
              <a:t>txt</a:t>
            </a:r>
            <a:r>
              <a:rPr lang="zh-CN" altLang="en-US" sz="1800" kern="100" dirty="0">
                <a:solidFill>
                  <a:srgbClr val="FF0000"/>
                </a:solidFill>
                <a:effectLst/>
                <a:latin typeface="等线" panose="02010600030101010101" charset="-122"/>
                <a:ea typeface="等线" panose="02010600030101010101" charset="-122"/>
                <a:cs typeface="Times New Roman" panose="02020603050405020304" pitchFamily="18" charset="0"/>
              </a:rPr>
              <a:t>文件</a:t>
            </a:r>
            <a:r>
              <a:rPr lang="zh-CN" altLang="en-US" sz="1800" kern="100" dirty="0">
                <a:effectLst/>
                <a:latin typeface="等线" panose="02010600030101010101" charset="-122"/>
                <a:ea typeface="等线" panose="02010600030101010101" charset="-122"/>
                <a:cs typeface="Times New Roman" panose="02020603050405020304" pitchFamily="18" charset="0"/>
              </a:rPr>
              <a:t>并且实现预览功能，需要对这类文件</a:t>
            </a:r>
            <a:r>
              <a:rPr lang="zh-CN" altLang="en-US" sz="1800" kern="100" dirty="0">
                <a:solidFill>
                  <a:srgbClr val="FF0000"/>
                </a:solidFill>
                <a:effectLst/>
                <a:latin typeface="等线" panose="02010600030101010101" charset="-122"/>
                <a:ea typeface="等线" panose="02010600030101010101" charset="-122"/>
                <a:cs typeface="Times New Roman" panose="02020603050405020304" pitchFamily="18" charset="0"/>
              </a:rPr>
              <a:t>数据进行处理</a:t>
            </a:r>
            <a:r>
              <a:rPr lang="zh-CN" altLang="en-US" sz="1800" kern="100" dirty="0">
                <a:effectLst/>
                <a:latin typeface="等线" panose="02010600030101010101" charset="-122"/>
                <a:ea typeface="等线" panose="02010600030101010101" charset="-122"/>
                <a:cs typeface="Times New Roman" panose="02020603050405020304" pitchFamily="18" charset="0"/>
              </a:rPr>
              <a:t>在上传至数据库并且还要准确出现在对应的预览盒子里，并且要保证在查看纪要这一功能中能传回前端，呈现这部分内容。</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
        <p:nvSpPr>
          <p:cNvPr id="15" name="矩形: 圆角 14"/>
          <p:cNvSpPr/>
          <p:nvPr/>
        </p:nvSpPr>
        <p:spPr>
          <a:xfrm>
            <a:off x="1498154" y="3176873"/>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charset="-122"/>
                <a:ea typeface="等线" panose="02010600030101010101" charset="-122"/>
                <a:cs typeface="Times New Roman" panose="02020603050405020304" pitchFamily="18" charset="0"/>
              </a:rPr>
              <a:t>7.</a:t>
            </a:r>
            <a:r>
              <a:rPr lang="zh-CN" altLang="en-US" sz="1800" kern="100" dirty="0">
                <a:effectLst/>
                <a:latin typeface="等线" panose="02010600030101010101" charset="-122"/>
                <a:ea typeface="等线" panose="02010600030101010101" charset="-122"/>
                <a:cs typeface="Times New Roman" panose="02020603050405020304" pitchFamily="18" charset="0"/>
              </a:rPr>
              <a:t>此外，作为一个前端学习者，这次考核项目需要我们自己搭建后台，通过这种全栈开发的方式让我们能够同时处理前端和后端的工作，实现完整的项目开发流程。这也是一个较大的挑战。</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心得体会</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5</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5507" y="2461803"/>
            <a:ext cx="1912620" cy="197333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42000" y="796672"/>
            <a:ext cx="5392402" cy="5392401"/>
          </a:xfrm>
          <a:prstGeom prst="ellipse">
            <a:avLst/>
          </a:prstGeom>
          <a:noFill/>
          <a:ln w="635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189667" y="-250994"/>
            <a:ext cx="7487735" cy="7487734"/>
          </a:xfrm>
          <a:prstGeom prst="ellips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00010" y="1110117"/>
            <a:ext cx="6810228" cy="6810226"/>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p:cNvSpPr/>
          <p:nvPr/>
        </p:nvSpPr>
        <p:spPr>
          <a:xfrm>
            <a:off x="-743543" y="-1707853"/>
            <a:ext cx="7487735" cy="7487734"/>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85488" y="1791863"/>
            <a:ext cx="3468634" cy="3468634"/>
          </a:xfrm>
          <a:prstGeom prst="ellipse">
            <a:avLst/>
          </a:prstGeom>
          <a:noFill/>
          <a:ln w="44450">
            <a:solidFill>
              <a:srgbClr val="3843B3">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p:cNvSpPr/>
          <p:nvPr/>
        </p:nvSpPr>
        <p:spPr>
          <a:xfrm>
            <a:off x="878743" y="1885118"/>
            <a:ext cx="3282124" cy="3282124"/>
          </a:xfrm>
          <a:prstGeom prst="ellipse">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custDataLst>
              <p:tags r:id="rId1"/>
            </p:custDataLst>
          </p:nvPr>
        </p:nvSpPr>
        <p:spPr>
          <a:xfrm>
            <a:off x="6106582" y="1082192"/>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custDataLst>
              <p:tags r:id="rId2"/>
            </p:custDataLst>
          </p:nvPr>
        </p:nvSpPr>
        <p:spPr>
          <a:xfrm>
            <a:off x="6621523" y="2096976"/>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3"/>
            </p:custDataLst>
          </p:nvPr>
        </p:nvSpPr>
        <p:spPr>
          <a:xfrm>
            <a:off x="6773585" y="3223598"/>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custDataLst>
              <p:tags r:id="rId4"/>
            </p:custDataLst>
          </p:nvPr>
        </p:nvSpPr>
        <p:spPr>
          <a:xfrm>
            <a:off x="6621523" y="4309828"/>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custDataLst>
              <p:tags r:id="rId5"/>
            </p:custDataLst>
          </p:nvPr>
        </p:nvGrpSpPr>
        <p:grpSpPr>
          <a:xfrm>
            <a:off x="5305305" y="963203"/>
            <a:ext cx="619822" cy="634301"/>
            <a:chOff x="5305305" y="963203"/>
            <a:chExt cx="619822" cy="634301"/>
          </a:xfrm>
        </p:grpSpPr>
        <p:sp>
          <p:nvSpPr>
            <p:cNvPr id="12" name="椭圆 11"/>
            <p:cNvSpPr/>
            <p:nvPr>
              <p:custDataLst>
                <p:tags r:id="rId6"/>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3" name="文本框 22"/>
            <p:cNvSpPr txBox="1"/>
            <p:nvPr>
              <p:custDataLst>
                <p:tags r:id="rId7"/>
              </p:custDataLst>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1</a:t>
              </a:r>
              <a:endParaRPr lang="zh-CN" altLang="en-US" sz="3200" dirty="0">
                <a:solidFill>
                  <a:schemeClr val="bg1"/>
                </a:solidFill>
                <a:latin typeface="Novecento wide Bold" panose="00000805000000000000" pitchFamily="50" charset="0"/>
              </a:endParaRPr>
            </a:p>
          </p:txBody>
        </p:sp>
      </p:grpSp>
      <p:grpSp>
        <p:nvGrpSpPr>
          <p:cNvPr id="24" name="组合 23"/>
          <p:cNvGrpSpPr/>
          <p:nvPr>
            <p:custDataLst>
              <p:tags r:id="rId8"/>
            </p:custDataLst>
          </p:nvPr>
        </p:nvGrpSpPr>
        <p:grpSpPr>
          <a:xfrm>
            <a:off x="5796671" y="1977986"/>
            <a:ext cx="619822" cy="634301"/>
            <a:chOff x="5305305" y="963203"/>
            <a:chExt cx="619822" cy="634301"/>
          </a:xfrm>
        </p:grpSpPr>
        <p:sp>
          <p:nvSpPr>
            <p:cNvPr id="25" name="椭圆 24"/>
            <p:cNvSpPr/>
            <p:nvPr>
              <p:custDataLst>
                <p:tags r:id="rId9"/>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6" name="文本框 25"/>
            <p:cNvSpPr txBox="1"/>
            <p:nvPr>
              <p:custDataLst>
                <p:tags r:id="rId10"/>
              </p:custDataLst>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2</a:t>
              </a:r>
              <a:endParaRPr lang="zh-CN" altLang="en-US" sz="3200" dirty="0">
                <a:solidFill>
                  <a:schemeClr val="bg1"/>
                </a:solidFill>
                <a:latin typeface="Novecento wide Bold" panose="00000805000000000000" pitchFamily="50" charset="0"/>
              </a:endParaRPr>
            </a:p>
          </p:txBody>
        </p:sp>
      </p:grpSp>
      <p:grpSp>
        <p:nvGrpSpPr>
          <p:cNvPr id="27" name="组合 26"/>
          <p:cNvGrpSpPr/>
          <p:nvPr>
            <p:custDataLst>
              <p:tags r:id="rId11"/>
            </p:custDataLst>
          </p:nvPr>
        </p:nvGrpSpPr>
        <p:grpSpPr>
          <a:xfrm>
            <a:off x="5989199" y="3126456"/>
            <a:ext cx="619822" cy="634301"/>
            <a:chOff x="5305305" y="963203"/>
            <a:chExt cx="619822" cy="634301"/>
          </a:xfrm>
        </p:grpSpPr>
        <p:sp>
          <p:nvSpPr>
            <p:cNvPr id="28" name="椭圆 27"/>
            <p:cNvSpPr/>
            <p:nvPr>
              <p:custDataLst>
                <p:tags r:id="rId12"/>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9" name="文本框 28"/>
            <p:cNvSpPr txBox="1"/>
            <p:nvPr>
              <p:custDataLst>
                <p:tags r:id="rId13"/>
              </p:custDataLst>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3</a:t>
              </a:r>
              <a:endParaRPr lang="zh-CN" altLang="en-US" sz="3200" dirty="0">
                <a:solidFill>
                  <a:schemeClr val="bg1"/>
                </a:solidFill>
                <a:latin typeface="Novecento wide Bold" panose="00000805000000000000" pitchFamily="50" charset="0"/>
              </a:endParaRPr>
            </a:p>
          </p:txBody>
        </p:sp>
      </p:grpSp>
      <p:grpSp>
        <p:nvGrpSpPr>
          <p:cNvPr id="30" name="组合 29"/>
          <p:cNvGrpSpPr/>
          <p:nvPr>
            <p:custDataLst>
              <p:tags r:id="rId14"/>
            </p:custDataLst>
          </p:nvPr>
        </p:nvGrpSpPr>
        <p:grpSpPr>
          <a:xfrm>
            <a:off x="5786089" y="4239680"/>
            <a:ext cx="619822" cy="633542"/>
            <a:chOff x="5305305" y="963962"/>
            <a:chExt cx="619822" cy="633542"/>
          </a:xfrm>
        </p:grpSpPr>
        <p:sp>
          <p:nvSpPr>
            <p:cNvPr id="31" name="椭圆 30"/>
            <p:cNvSpPr/>
            <p:nvPr>
              <p:custDataLst>
                <p:tags r:id="rId15"/>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32" name="文本框 31"/>
            <p:cNvSpPr txBox="1"/>
            <p:nvPr>
              <p:custDataLst>
                <p:tags r:id="rId16"/>
              </p:custDataLst>
            </p:nvPr>
          </p:nvSpPr>
          <p:spPr>
            <a:xfrm>
              <a:off x="5360810" y="963962"/>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4</a:t>
              </a:r>
              <a:endParaRPr lang="zh-CN" altLang="en-US" sz="3200" dirty="0">
                <a:solidFill>
                  <a:schemeClr val="bg1"/>
                </a:solidFill>
                <a:latin typeface="Novecento wide Bold" panose="00000805000000000000" pitchFamily="50" charset="0"/>
              </a:endParaRPr>
            </a:p>
          </p:txBody>
        </p:sp>
      </p:grpSp>
      <p:sp>
        <p:nvSpPr>
          <p:cNvPr id="36" name="文本框 35"/>
          <p:cNvSpPr txBox="1"/>
          <p:nvPr/>
        </p:nvSpPr>
        <p:spPr>
          <a:xfrm>
            <a:off x="1029825" y="3013500"/>
            <a:ext cx="2979960"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答辩目录</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1" name="文本框 40"/>
          <p:cNvSpPr txBox="1"/>
          <p:nvPr>
            <p:custDataLst>
              <p:tags r:id="rId17"/>
            </p:custDataLst>
          </p:nvPr>
        </p:nvSpPr>
        <p:spPr>
          <a:xfrm>
            <a:off x="6021982" y="1057196"/>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2" name="文本框 41"/>
          <p:cNvSpPr txBox="1"/>
          <p:nvPr>
            <p:custDataLst>
              <p:tags r:id="rId18"/>
            </p:custDataLst>
          </p:nvPr>
        </p:nvSpPr>
        <p:spPr>
          <a:xfrm>
            <a:off x="6608735" y="2071543"/>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3" name="文本框 42"/>
          <p:cNvSpPr txBox="1"/>
          <p:nvPr>
            <p:custDataLst>
              <p:tags r:id="rId19"/>
            </p:custDataLst>
          </p:nvPr>
        </p:nvSpPr>
        <p:spPr>
          <a:xfrm>
            <a:off x="6710218" y="3188010"/>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4" name="文本框 43"/>
          <p:cNvSpPr txBox="1"/>
          <p:nvPr>
            <p:custDataLst>
              <p:tags r:id="rId20"/>
            </p:custDataLst>
          </p:nvPr>
        </p:nvSpPr>
        <p:spPr>
          <a:xfrm>
            <a:off x="6608736" y="4295944"/>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7" name="图形 46"/>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395832" y="2323777"/>
            <a:ext cx="2197822" cy="2267595"/>
          </a:xfrm>
          <a:prstGeom prst="rect">
            <a:avLst/>
          </a:prstGeom>
        </p:spPr>
      </p:pic>
      <p:sp>
        <p:nvSpPr>
          <p:cNvPr id="39" name="文本框 38"/>
          <p:cNvSpPr txBox="1"/>
          <p:nvPr/>
        </p:nvSpPr>
        <p:spPr>
          <a:xfrm>
            <a:off x="1079850" y="3707176"/>
            <a:ext cx="2944632" cy="400110"/>
          </a:xfrm>
          <a:prstGeom prst="rect">
            <a:avLst/>
          </a:prstGeom>
          <a:noFill/>
        </p:spPr>
        <p:txBody>
          <a:bodyPr wrap="square" rtlCol="0">
            <a:spAutoFit/>
          </a:bodyPr>
          <a:lstStyle/>
          <a:p>
            <a:pPr algn="ctr"/>
            <a:r>
              <a:rPr lang="en-US" altLang="zh-CN" sz="2000" dirty="0">
                <a:ln>
                  <a:solidFill>
                    <a:schemeClr val="bg1"/>
                  </a:solidFill>
                </a:ln>
                <a:noFill/>
                <a:latin typeface="Novecento wide Bold" panose="00000805000000000000" pitchFamily="50" charset="0"/>
                <a:ea typeface="思源黑体 Medium" panose="020B0600000000000000" pitchFamily="34" charset="-122"/>
              </a:rPr>
              <a:t>Directory</a:t>
            </a:r>
            <a:endParaRPr lang="zh-CN" altLang="en-US" sz="2000" dirty="0">
              <a:ln>
                <a:solidFill>
                  <a:schemeClr val="bg1"/>
                </a:solidFill>
              </a:ln>
              <a:noFill/>
              <a:latin typeface="Novecento wide Bold" panose="00000805000000000000" pitchFamily="50" charset="0"/>
              <a:ea typeface="思源黑体 Medium" panose="020B0600000000000000" pitchFamily="34" charset="-122"/>
            </a:endParaRPr>
          </a:p>
        </p:txBody>
      </p:sp>
      <p:sp>
        <p:nvSpPr>
          <p:cNvPr id="33" name="矩形 32"/>
          <p:cNvSpPr/>
          <p:nvPr>
            <p:custDataLst>
              <p:tags r:id="rId23"/>
            </p:custDataLst>
          </p:nvPr>
        </p:nvSpPr>
        <p:spPr>
          <a:xfrm>
            <a:off x="6127826" y="5487271"/>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custDataLst>
              <p:tags r:id="rId24"/>
            </p:custDataLst>
          </p:nvPr>
        </p:nvGrpSpPr>
        <p:grpSpPr>
          <a:xfrm>
            <a:off x="5292392" y="5417123"/>
            <a:ext cx="619822" cy="633542"/>
            <a:chOff x="5305305" y="963962"/>
            <a:chExt cx="619822" cy="633542"/>
          </a:xfrm>
        </p:grpSpPr>
        <p:sp>
          <p:nvSpPr>
            <p:cNvPr id="35" name="椭圆 34"/>
            <p:cNvSpPr/>
            <p:nvPr>
              <p:custDataLst>
                <p:tags r:id="rId25"/>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37" name="文本框 36"/>
            <p:cNvSpPr txBox="1"/>
            <p:nvPr>
              <p:custDataLst>
                <p:tags r:id="rId26"/>
              </p:custDataLst>
            </p:nvPr>
          </p:nvSpPr>
          <p:spPr>
            <a:xfrm>
              <a:off x="5360810" y="963962"/>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5</a:t>
              </a:r>
              <a:endParaRPr lang="zh-CN" altLang="en-US" sz="3200" dirty="0">
                <a:solidFill>
                  <a:schemeClr val="bg1"/>
                </a:solidFill>
                <a:latin typeface="Novecento wide Bold" panose="00000805000000000000" pitchFamily="50" charset="0"/>
              </a:endParaRPr>
            </a:p>
          </p:txBody>
        </p:sp>
      </p:grpSp>
      <p:sp>
        <p:nvSpPr>
          <p:cNvPr id="38" name="文本框 37"/>
          <p:cNvSpPr txBox="1"/>
          <p:nvPr>
            <p:custDataLst>
              <p:tags r:id="rId27"/>
            </p:custDataLst>
          </p:nvPr>
        </p:nvSpPr>
        <p:spPr>
          <a:xfrm>
            <a:off x="6115039" y="5473387"/>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思考及补充</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55374" y="904342"/>
            <a:ext cx="9077739" cy="5477510"/>
          </a:xfrm>
          <a:prstGeom prst="rect">
            <a:avLst/>
          </a:prstGeom>
          <a:noFill/>
        </p:spPr>
        <p:txBody>
          <a:bodyPr wrap="square" rtlCol="0">
            <a:spAutoFit/>
          </a:bodyPr>
          <a:lstStyle/>
          <a:p>
            <a:pPr indent="304800" algn="just"/>
            <a:r>
              <a:rPr lang="zh-CN" altLang="zh-CN" sz="1400" kern="100" dirty="0">
                <a:effectLst/>
                <a:latin typeface="等线" panose="02010600030101010101" charset="-122"/>
                <a:ea typeface="等线" panose="02010600030101010101" charset="-122"/>
                <a:cs typeface="Times New Roman" panose="02020603050405020304" pitchFamily="18" charset="0"/>
              </a:rPr>
              <a:t>这次考核时间紧凑，压力较大，但是截止后重新回味一下这个项目，就会发现其实还有几个常见且较为简单的功能可以补充到我的项目中，在此我对这些功能及其实现的详细思路做一个补充：</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marL="342900" lvl="0" indent="-342900" algn="just">
              <a:buFont typeface="+mj-ea"/>
              <a:buAutoNum type="ea1JpnKorPlain"/>
            </a:pPr>
            <a:r>
              <a:rPr lang="zh-CN" altLang="zh-CN" sz="1400" kern="100" dirty="0">
                <a:solidFill>
                  <a:schemeClr val="accent1"/>
                </a:solidFill>
                <a:effectLst/>
                <a:latin typeface="等线" panose="02010600030101010101" charset="-122"/>
                <a:ea typeface="等线" panose="02010600030101010101" charset="-122"/>
                <a:cs typeface="Times New Roman" panose="02020603050405020304" pitchFamily="18" charset="0"/>
              </a:rPr>
              <a:t>注册的时候进行表单校验：</a:t>
            </a:r>
            <a:endParaRPr lang="zh-CN" altLang="zh-CN" sz="1400" kern="100" dirty="0">
              <a:solidFill>
                <a:schemeClr val="accent1"/>
              </a:solidFill>
              <a:effectLst/>
              <a:latin typeface="等线" panose="02010600030101010101" charset="-122"/>
              <a:ea typeface="等线" panose="02010600030101010101" charset="-122"/>
              <a:cs typeface="Times New Roman" panose="02020603050405020304" pitchFamily="18" charset="0"/>
            </a:endParaRPr>
          </a:p>
          <a:p>
            <a:pPr marL="1524000" indent="-762000" algn="just"/>
            <a:r>
              <a:rPr lang="zh-CN" altLang="zh-CN" sz="1400" kern="100" dirty="0">
                <a:effectLst/>
                <a:latin typeface="等线" panose="02010600030101010101" charset="-122"/>
                <a:ea typeface="等线" panose="02010600030101010101" charset="-122"/>
                <a:cs typeface="Times New Roman" panose="02020603050405020304" pitchFamily="18" charset="0"/>
              </a:rPr>
              <a:t>实现思路：在获取输入框里面的内容后可以对数据进行正则验证，如：用户名和密码要在</a:t>
            </a:r>
            <a:r>
              <a:rPr lang="en-US" altLang="zh-CN" sz="1400" kern="100" dirty="0">
                <a:effectLst/>
                <a:latin typeface="等线" panose="02010600030101010101" charset="-122"/>
                <a:ea typeface="等线" panose="02010600030101010101" charset="-122"/>
                <a:cs typeface="Times New Roman" panose="02020603050405020304" pitchFamily="18" charset="0"/>
              </a:rPr>
              <a:t>6</a:t>
            </a:r>
            <a:r>
              <a:rPr lang="zh-CN" altLang="zh-CN" sz="1400" kern="100" dirty="0">
                <a:effectLst/>
                <a:latin typeface="等线" panose="02010600030101010101" charset="-122"/>
                <a:ea typeface="等线" panose="02010600030101010101" charset="-122"/>
                <a:cs typeface="Times New Roman" panose="02020603050405020304" pitchFamily="18" charset="0"/>
              </a:rPr>
              <a:t>到</a:t>
            </a:r>
            <a:r>
              <a:rPr lang="en-US" altLang="zh-CN" sz="1400" kern="100" dirty="0">
                <a:effectLst/>
                <a:latin typeface="等线" panose="02010600030101010101" charset="-122"/>
                <a:ea typeface="等线" panose="02010600030101010101" charset="-122"/>
                <a:cs typeface="Times New Roman" panose="02020603050405020304" pitchFamily="18" charset="0"/>
              </a:rPr>
              <a:t>10</a:t>
            </a:r>
            <a:r>
              <a:rPr lang="zh-CN" altLang="zh-CN" sz="1400" kern="100" dirty="0">
                <a:effectLst/>
                <a:latin typeface="等线" panose="02010600030101010101" charset="-122"/>
                <a:ea typeface="等线" panose="02010600030101010101" charset="-122"/>
                <a:cs typeface="Times New Roman" panose="02020603050405020304" pitchFamily="18" charset="0"/>
              </a:rPr>
              <a:t>个字符之间，再将数据提交到后台存数据库。（这是平时注册的时候比较经常看到的）</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lvl="0" algn="just"/>
            <a:r>
              <a:rPr lang="zh-CN" altLang="en-US" sz="1400" kern="100" dirty="0">
                <a:solidFill>
                  <a:schemeClr val="accent1"/>
                </a:solidFill>
                <a:effectLst/>
                <a:latin typeface="等线" panose="02010600030101010101" charset="-122"/>
                <a:ea typeface="等线" panose="02010600030101010101" charset="-122"/>
                <a:cs typeface="Times New Roman" panose="02020603050405020304" pitchFamily="18" charset="0"/>
              </a:rPr>
              <a:t>二  </a:t>
            </a:r>
            <a:r>
              <a:rPr lang="zh-CN" altLang="zh-CN" sz="1400" kern="100" dirty="0">
                <a:solidFill>
                  <a:schemeClr val="accent1"/>
                </a:solidFill>
                <a:effectLst/>
                <a:latin typeface="等线" panose="02010600030101010101" charset="-122"/>
                <a:ea typeface="等线" panose="02010600030101010101" charset="-122"/>
                <a:cs typeface="Times New Roman" panose="02020603050405020304" pitchFamily="18" charset="0"/>
              </a:rPr>
              <a:t>对</a:t>
            </a:r>
            <a:r>
              <a:rPr lang="en-US" altLang="zh-CN" sz="1400" kern="100" dirty="0">
                <a:solidFill>
                  <a:schemeClr val="accent1"/>
                </a:solidFill>
                <a:effectLst/>
                <a:latin typeface="等线" panose="02010600030101010101" charset="-122"/>
                <a:ea typeface="等线" panose="02010600030101010101" charset="-122"/>
                <a:cs typeface="Times New Roman" panose="02020603050405020304" pitchFamily="18" charset="0"/>
              </a:rPr>
              <a:t>MySQL</a:t>
            </a:r>
            <a:r>
              <a:rPr lang="zh-CN" altLang="zh-CN" sz="1400" kern="100" dirty="0">
                <a:solidFill>
                  <a:schemeClr val="accent1"/>
                </a:solidFill>
                <a:effectLst/>
                <a:latin typeface="等线" panose="02010600030101010101" charset="-122"/>
                <a:ea typeface="等线" panose="02010600030101010101" charset="-122"/>
                <a:cs typeface="Times New Roman" panose="02020603050405020304" pitchFamily="18" charset="0"/>
              </a:rPr>
              <a:t>的用户密码进行加密：</a:t>
            </a:r>
            <a:endParaRPr lang="zh-CN" altLang="zh-CN" sz="1400" kern="100" dirty="0">
              <a:solidFill>
                <a:schemeClr val="accent1"/>
              </a:solidFill>
              <a:effectLst/>
              <a:latin typeface="等线" panose="02010600030101010101" charset="-122"/>
              <a:ea typeface="等线" panose="02010600030101010101" charset="-122"/>
              <a:cs typeface="Times New Roman" panose="02020603050405020304" pitchFamily="18" charset="0"/>
            </a:endParaRPr>
          </a:p>
          <a:p>
            <a:pPr marL="1524000" indent="-762000" algn="just"/>
            <a:r>
              <a:rPr lang="zh-CN" altLang="zh-CN" sz="1400" kern="100" dirty="0">
                <a:effectLst/>
                <a:latin typeface="等线" panose="02010600030101010101" charset="-122"/>
                <a:ea typeface="等线" panose="02010600030101010101" charset="-122"/>
                <a:cs typeface="Times New Roman" panose="02020603050405020304" pitchFamily="18" charset="0"/>
              </a:rPr>
              <a:t>实现思路：对注册完传入数据库的密码可以用</a:t>
            </a:r>
            <a:r>
              <a:rPr lang="en-US" altLang="zh-CN" sz="1400" kern="100" dirty="0" err="1">
                <a:effectLst/>
                <a:latin typeface="等线" panose="02010600030101010101" charset="-122"/>
                <a:ea typeface="等线" panose="02010600030101010101" charset="-122"/>
                <a:cs typeface="Times New Roman" panose="02020603050405020304" pitchFamily="18" charset="0"/>
              </a:rPr>
              <a:t>bcryptjs</a:t>
            </a:r>
            <a:r>
              <a:rPr lang="zh-CN" altLang="zh-CN" sz="1400" kern="100" dirty="0">
                <a:effectLst/>
                <a:latin typeface="等线" panose="02010600030101010101" charset="-122"/>
                <a:ea typeface="等线" panose="02010600030101010101" charset="-122"/>
                <a:cs typeface="Times New Roman" panose="02020603050405020304" pitchFamily="18" charset="0"/>
              </a:rPr>
              <a:t>进行加密（黑马视频有详细使用方法）</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lvl="0" algn="just"/>
            <a:r>
              <a:rPr lang="zh-CN" altLang="en-US" sz="1400" kern="100" dirty="0">
                <a:solidFill>
                  <a:schemeClr val="accent1"/>
                </a:solidFill>
                <a:effectLst/>
                <a:latin typeface="等线" panose="02010600030101010101" charset="-122"/>
                <a:ea typeface="等线" panose="02010600030101010101" charset="-122"/>
                <a:cs typeface="Times New Roman" panose="02020603050405020304" pitchFamily="18" charset="0"/>
              </a:rPr>
              <a:t>三  </a:t>
            </a:r>
            <a:r>
              <a:rPr lang="zh-CN" altLang="zh-CN" sz="1400" kern="100" dirty="0">
                <a:solidFill>
                  <a:schemeClr val="accent1"/>
                </a:solidFill>
                <a:effectLst/>
                <a:latin typeface="等线" panose="02010600030101010101" charset="-122"/>
                <a:ea typeface="等线" panose="02010600030101010101" charset="-122"/>
                <a:cs typeface="Times New Roman" panose="02020603050405020304" pitchFamily="18" charset="0"/>
              </a:rPr>
              <a:t>侧边栏的头像部分可以加个上传头像功能：</a:t>
            </a:r>
            <a:endParaRPr lang="zh-CN" altLang="zh-CN" sz="1400" kern="100" dirty="0">
              <a:solidFill>
                <a:schemeClr val="accent1"/>
              </a:solidFill>
              <a:effectLst/>
              <a:latin typeface="等线" panose="02010600030101010101" charset="-122"/>
              <a:ea typeface="等线" panose="02010600030101010101" charset="-122"/>
              <a:cs typeface="Times New Roman" panose="02020603050405020304" pitchFamily="18" charset="0"/>
            </a:endParaRPr>
          </a:p>
          <a:p>
            <a:pPr marL="1524000" indent="-762000" algn="just"/>
            <a:r>
              <a:rPr lang="zh-CN" altLang="zh-CN" sz="1400" kern="100" dirty="0">
                <a:effectLst/>
                <a:latin typeface="等线" panose="02010600030101010101" charset="-122"/>
                <a:ea typeface="等线" panose="02010600030101010101" charset="-122"/>
                <a:cs typeface="Times New Roman" panose="02020603050405020304" pitchFamily="18" charset="0"/>
              </a:rPr>
              <a:t>实现思路：在侧边栏头像处添加一个透明的上传图片的</a:t>
            </a:r>
            <a:r>
              <a:rPr lang="en-US" altLang="zh-CN" sz="1400" kern="100" dirty="0">
                <a:effectLst/>
                <a:latin typeface="等线" panose="02010600030101010101" charset="-122"/>
                <a:ea typeface="等线" panose="02010600030101010101" charset="-122"/>
                <a:cs typeface="Times New Roman" panose="02020603050405020304" pitchFamily="18" charset="0"/>
              </a:rPr>
              <a:t>input</a:t>
            </a:r>
            <a:r>
              <a:rPr lang="zh-CN" altLang="zh-CN" sz="1400" kern="100" dirty="0">
                <a:effectLst/>
                <a:latin typeface="等线" panose="02010600030101010101" charset="-122"/>
                <a:ea typeface="等线" panose="02010600030101010101" charset="-122"/>
                <a:cs typeface="Times New Roman" panose="02020603050405020304" pitchFamily="18" charset="0"/>
              </a:rPr>
              <a:t>表单， 用户可以通过点击头像从而更换头像，上传过程和我已经实现的上传会议纪要图片一样，然后把头像信息也放进处理用户信息的</a:t>
            </a:r>
            <a:r>
              <a:rPr lang="en-US" altLang="zh-CN" sz="1400" kern="100" dirty="0" err="1">
                <a:effectLst/>
                <a:latin typeface="等线" panose="02010600030101010101" charset="-122"/>
                <a:ea typeface="等线" panose="02010600030101010101" charset="-122"/>
                <a:cs typeface="Times New Roman" panose="02020603050405020304" pitchFamily="18" charset="0"/>
              </a:rPr>
              <a:t>mysql</a:t>
            </a:r>
            <a:r>
              <a:rPr lang="zh-CN" altLang="zh-CN" sz="1400" kern="100" dirty="0">
                <a:effectLst/>
                <a:latin typeface="等线" panose="02010600030101010101" charset="-122"/>
                <a:ea typeface="等线" panose="02010600030101010101" charset="-122"/>
                <a:cs typeface="Times New Roman" panose="02020603050405020304" pitchFamily="18" charset="0"/>
              </a:rPr>
              <a:t>表中以及</a:t>
            </a:r>
            <a:r>
              <a:rPr lang="en-US" altLang="zh-CN" sz="1400" kern="100" dirty="0">
                <a:effectLst/>
                <a:latin typeface="等线" panose="02010600030101010101" charset="-122"/>
                <a:ea typeface="等线" panose="02010600030101010101" charset="-122"/>
                <a:cs typeface="Times New Roman" panose="02020603050405020304" pitchFamily="18" charset="0"/>
              </a:rPr>
              <a:t>token</a:t>
            </a:r>
            <a:r>
              <a:rPr lang="zh-CN" altLang="zh-CN" sz="1400" kern="100" dirty="0">
                <a:effectLst/>
                <a:latin typeface="等线" panose="02010600030101010101" charset="-122"/>
                <a:ea typeface="等线" panose="02010600030101010101" charset="-122"/>
                <a:cs typeface="Times New Roman" panose="02020603050405020304" pitchFamily="18" charset="0"/>
              </a:rPr>
              <a:t>里，用户一登录就可直接渲染。</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lvl="0" algn="just"/>
            <a:r>
              <a:rPr lang="zh-CN" altLang="en-US" sz="1400" kern="100" dirty="0">
                <a:solidFill>
                  <a:schemeClr val="accent1"/>
                </a:solidFill>
                <a:effectLst/>
                <a:latin typeface="等线" panose="02010600030101010101" charset="-122"/>
                <a:ea typeface="等线" panose="02010600030101010101" charset="-122"/>
                <a:cs typeface="Times New Roman" panose="02020603050405020304" pitchFamily="18" charset="0"/>
              </a:rPr>
              <a:t>四  </a:t>
            </a:r>
            <a:r>
              <a:rPr lang="zh-CN" altLang="zh-CN" sz="1400" kern="100" dirty="0">
                <a:solidFill>
                  <a:schemeClr val="accent1"/>
                </a:solidFill>
                <a:effectLst/>
                <a:latin typeface="等线" panose="02010600030101010101" charset="-122"/>
                <a:ea typeface="等线" panose="02010600030101010101" charset="-122"/>
                <a:cs typeface="Times New Roman" panose="02020603050405020304" pitchFamily="18" charset="0"/>
              </a:rPr>
              <a:t>夜间模式：</a:t>
            </a:r>
            <a:endParaRPr lang="zh-CN" altLang="zh-CN" sz="1400" kern="100" dirty="0">
              <a:solidFill>
                <a:schemeClr val="accent1"/>
              </a:solidFill>
              <a:effectLst/>
              <a:latin typeface="等线" panose="02010600030101010101" charset="-122"/>
              <a:ea typeface="等线" panose="02010600030101010101" charset="-122"/>
              <a:cs typeface="Times New Roman" panose="02020603050405020304" pitchFamily="18" charset="0"/>
            </a:endParaRPr>
          </a:p>
          <a:p>
            <a:pPr marL="762000" indent="266700" algn="just"/>
            <a:r>
              <a:rPr lang="zh-CN" altLang="zh-CN" sz="1400" kern="100" dirty="0">
                <a:effectLst/>
                <a:latin typeface="等线" panose="02010600030101010101" charset="-122"/>
                <a:ea typeface="等线" panose="02010600030101010101" charset="-122"/>
                <a:cs typeface="Times New Roman" panose="02020603050405020304" pitchFamily="18" charset="0"/>
              </a:rPr>
              <a:t>实现思路：通过</a:t>
            </a:r>
            <a:r>
              <a:rPr lang="en-US" altLang="zh-CN" sz="1400" kern="100" dirty="0" err="1">
                <a:effectLst/>
                <a:latin typeface="等线" panose="02010600030101010101" charset="-122"/>
                <a:ea typeface="等线" panose="02010600030101010101" charset="-122"/>
                <a:cs typeface="Times New Roman" panose="02020603050405020304" pitchFamily="18" charset="0"/>
              </a:rPr>
              <a:t>css</a:t>
            </a:r>
            <a:r>
              <a:rPr lang="zh-CN" altLang="zh-CN" sz="1400" kern="100" dirty="0">
                <a:effectLst/>
                <a:latin typeface="等线" panose="02010600030101010101" charset="-122"/>
                <a:ea typeface="等线" panose="02010600030101010101" charset="-122"/>
                <a:cs typeface="Times New Roman" panose="02020603050405020304" pitchFamily="18" charset="0"/>
              </a:rPr>
              <a:t>变量和</a:t>
            </a:r>
            <a:r>
              <a:rPr lang="en-US" altLang="zh-CN" sz="1400" kern="100" dirty="0" err="1">
                <a:effectLst/>
                <a:latin typeface="等线" panose="02010600030101010101" charset="-122"/>
                <a:ea typeface="等线" panose="02010600030101010101" charset="-122"/>
                <a:cs typeface="Times New Roman" panose="02020603050405020304" pitchFamily="18" charset="0"/>
              </a:rPr>
              <a:t>js</a:t>
            </a:r>
            <a:r>
              <a:rPr lang="zh-CN" altLang="zh-CN" sz="1400" kern="100" dirty="0">
                <a:effectLst/>
                <a:latin typeface="等线" panose="02010600030101010101" charset="-122"/>
                <a:ea typeface="等线" panose="02010600030101010101" charset="-122"/>
                <a:cs typeface="Times New Roman" panose="02020603050405020304" pitchFamily="18" charset="0"/>
              </a:rPr>
              <a:t>添加类名来实现</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lvl="0" algn="just"/>
            <a:r>
              <a:rPr lang="zh-CN" altLang="en-US" sz="1400" kern="100" dirty="0">
                <a:solidFill>
                  <a:schemeClr val="accent1"/>
                </a:solidFill>
                <a:effectLst/>
                <a:latin typeface="等线" panose="02010600030101010101" charset="-122"/>
                <a:ea typeface="等线" panose="02010600030101010101" charset="-122"/>
                <a:cs typeface="Times New Roman" panose="02020603050405020304" pitchFamily="18" charset="0"/>
              </a:rPr>
              <a:t>五  </a:t>
            </a:r>
            <a:r>
              <a:rPr lang="zh-CN" altLang="zh-CN" sz="1400" kern="100" dirty="0">
                <a:solidFill>
                  <a:schemeClr val="accent1"/>
                </a:solidFill>
                <a:effectLst/>
                <a:latin typeface="等线" panose="02010600030101010101" charset="-122"/>
                <a:ea typeface="等线" panose="02010600030101010101" charset="-122"/>
                <a:cs typeface="Times New Roman" panose="02020603050405020304" pitchFamily="18" charset="0"/>
              </a:rPr>
              <a:t>除了系统给定的标签外，用户可添加自定义标签：</a:t>
            </a:r>
            <a:endParaRPr lang="zh-CN" altLang="zh-CN" sz="1400" kern="100" dirty="0">
              <a:solidFill>
                <a:schemeClr val="accent1"/>
              </a:solidFill>
              <a:effectLst/>
              <a:latin typeface="等线" panose="02010600030101010101" charset="-122"/>
              <a:ea typeface="等线" panose="02010600030101010101" charset="-122"/>
              <a:cs typeface="Times New Roman" panose="02020603050405020304" pitchFamily="18" charset="0"/>
            </a:endParaRPr>
          </a:p>
          <a:p>
            <a:pPr marL="1524000" indent="-762000" algn="just"/>
            <a:r>
              <a:rPr lang="zh-CN" altLang="zh-CN" sz="1400" kern="100" dirty="0">
                <a:effectLst/>
                <a:latin typeface="等线" panose="02010600030101010101" charset="-122"/>
                <a:ea typeface="等线" panose="02010600030101010101" charset="-122"/>
                <a:cs typeface="Times New Roman" panose="02020603050405020304" pitchFamily="18" charset="0"/>
              </a:rPr>
              <a:t>实现思路：</a:t>
            </a:r>
            <a:r>
              <a:rPr lang="en-US" altLang="zh-CN" sz="1400" kern="100" dirty="0">
                <a:effectLst/>
                <a:latin typeface="等线" panose="02010600030101010101" charset="-122"/>
                <a:ea typeface="等线" panose="02010600030101010101" charset="-122"/>
                <a:cs typeface="Times New Roman" panose="02020603050405020304" pitchFamily="18" charset="0"/>
              </a:rPr>
              <a:t>UI</a:t>
            </a:r>
            <a:r>
              <a:rPr lang="zh-CN" altLang="zh-CN" sz="1400" kern="100" dirty="0">
                <a:effectLst/>
                <a:latin typeface="等线" panose="02010600030101010101" charset="-122"/>
                <a:ea typeface="等线" panose="02010600030101010101" charset="-122"/>
                <a:cs typeface="Times New Roman" panose="02020603050405020304" pitchFamily="18" charset="0"/>
              </a:rPr>
              <a:t>方面在标签去加一个添加自定义标签按钮，至于数据库 </a:t>
            </a:r>
            <a:r>
              <a:rPr lang="en-US" altLang="zh-CN" sz="1400" kern="100" dirty="0">
                <a:effectLst/>
                <a:latin typeface="等线" panose="02010600030101010101" charset="-122"/>
                <a:ea typeface="等线" panose="02010600030101010101" charset="-122"/>
                <a:cs typeface="Times New Roman" panose="02020603050405020304" pitchFamily="18" charset="0"/>
              </a:rPr>
              <a:t>  </a:t>
            </a:r>
            <a:r>
              <a:rPr lang="zh-CN" altLang="zh-CN" sz="1400" kern="100" dirty="0">
                <a:effectLst/>
                <a:latin typeface="等线" panose="02010600030101010101" charset="-122"/>
                <a:ea typeface="等线" panose="02010600030101010101" charset="-122"/>
                <a:cs typeface="Times New Roman" panose="02020603050405020304" pitchFamily="18" charset="0"/>
              </a:rPr>
              <a:t>就建一个标签存储的表单（包含：</a:t>
            </a:r>
            <a:r>
              <a:rPr lang="en-US" altLang="zh-CN" sz="1400" kern="100" dirty="0">
                <a:effectLst/>
                <a:latin typeface="等线" panose="02010600030101010101" charset="-122"/>
                <a:ea typeface="等线" panose="02010600030101010101" charset="-122"/>
                <a:cs typeface="Times New Roman" panose="02020603050405020304" pitchFamily="18" charset="0"/>
              </a:rPr>
              <a:t>sign</a:t>
            </a:r>
            <a:r>
              <a:rPr lang="zh-CN" altLang="zh-CN" sz="1400" kern="100" dirty="0">
                <a:effectLst/>
                <a:latin typeface="等线" panose="02010600030101010101" charset="-122"/>
                <a:ea typeface="等线" panose="02010600030101010101" charset="-122"/>
                <a:cs typeface="Times New Roman" panose="02020603050405020304" pitchFamily="18" charset="0"/>
              </a:rPr>
              <a:t>，</a:t>
            </a:r>
            <a:r>
              <a:rPr lang="en-US" altLang="zh-CN" sz="1400" kern="100" dirty="0">
                <a:effectLst/>
                <a:latin typeface="等线" panose="02010600030101010101" charset="-122"/>
                <a:ea typeface="等线" panose="02010600030101010101" charset="-122"/>
                <a:cs typeface="Times New Roman" panose="02020603050405020304" pitchFamily="18" charset="0"/>
              </a:rPr>
              <a:t>username</a:t>
            </a:r>
            <a:r>
              <a:rPr lang="zh-CN" altLang="zh-CN" sz="1400" kern="100" dirty="0">
                <a:effectLst/>
                <a:latin typeface="等线" panose="02010600030101010101" charset="-122"/>
                <a:ea typeface="等线" panose="02010600030101010101" charset="-122"/>
                <a:cs typeface="Times New Roman" panose="02020603050405020304" pitchFamily="18" charset="0"/>
              </a:rPr>
              <a:t>，</a:t>
            </a:r>
            <a:r>
              <a:rPr lang="en-US" altLang="zh-CN" sz="1400" kern="100" dirty="0">
                <a:effectLst/>
                <a:latin typeface="等线" panose="02010600030101010101" charset="-122"/>
                <a:ea typeface="等线" panose="02010600030101010101" charset="-122"/>
                <a:cs typeface="Times New Roman" panose="02020603050405020304" pitchFamily="18" charset="0"/>
              </a:rPr>
              <a:t>status</a:t>
            </a:r>
            <a:r>
              <a:rPr lang="zh-CN" altLang="zh-CN" sz="1400" kern="100" dirty="0">
                <a:effectLst/>
                <a:latin typeface="等线" panose="02010600030101010101" charset="-122"/>
                <a:ea typeface="等线" panose="02010600030101010101" charset="-122"/>
                <a:cs typeface="Times New Roman" panose="02020603050405020304" pitchFamily="18" charset="0"/>
              </a:rPr>
              <a:t>），里面有系统给定的标签（</a:t>
            </a:r>
            <a:r>
              <a:rPr lang="en-US" altLang="zh-CN" sz="1400" kern="100" dirty="0">
                <a:effectLst/>
                <a:latin typeface="等线" panose="02010600030101010101" charset="-122"/>
                <a:ea typeface="等线" panose="02010600030101010101" charset="-122"/>
                <a:cs typeface="Times New Roman" panose="02020603050405020304" pitchFamily="18" charset="0"/>
              </a:rPr>
              <a:t>status</a:t>
            </a:r>
            <a:r>
              <a:rPr lang="zh-CN" altLang="zh-CN" sz="1400" kern="100" dirty="0">
                <a:effectLst/>
                <a:latin typeface="等线" panose="02010600030101010101" charset="-122"/>
                <a:ea typeface="等线" panose="02010600030101010101" charset="-122"/>
                <a:cs typeface="Times New Roman" panose="02020603050405020304" pitchFamily="18" charset="0"/>
              </a:rPr>
              <a:t>设为：</a:t>
            </a:r>
            <a:r>
              <a:rPr lang="en-US" altLang="zh-CN" sz="1400" kern="100" dirty="0">
                <a:effectLst/>
                <a:latin typeface="等线" panose="02010600030101010101" charset="-122"/>
                <a:ea typeface="等线" panose="02010600030101010101" charset="-122"/>
                <a:cs typeface="Times New Roman" panose="02020603050405020304" pitchFamily="18" charset="0"/>
              </a:rPr>
              <a:t>0</a:t>
            </a:r>
            <a:r>
              <a:rPr lang="zh-CN" altLang="zh-CN" sz="1400" kern="100" dirty="0">
                <a:effectLst/>
                <a:latin typeface="等线" panose="02010600030101010101" charset="-122"/>
                <a:ea typeface="等线" panose="02010600030101010101" charset="-122"/>
                <a:cs typeface="Times New Roman" panose="02020603050405020304" pitchFamily="18" charset="0"/>
              </a:rPr>
              <a:t>），用户自定义标签（</a:t>
            </a:r>
            <a:r>
              <a:rPr lang="en-US" altLang="zh-CN" sz="1400" kern="100" dirty="0">
                <a:effectLst/>
                <a:latin typeface="等线" panose="02010600030101010101" charset="-122"/>
                <a:ea typeface="等线" panose="02010600030101010101" charset="-122"/>
                <a:cs typeface="Times New Roman" panose="02020603050405020304" pitchFamily="18" charset="0"/>
              </a:rPr>
              <a:t>status</a:t>
            </a:r>
            <a:r>
              <a:rPr lang="zh-CN" altLang="zh-CN" sz="1400" kern="100" dirty="0">
                <a:effectLst/>
                <a:latin typeface="等线" panose="02010600030101010101" charset="-122"/>
                <a:ea typeface="等线" panose="02010600030101010101" charset="-122"/>
                <a:cs typeface="Times New Roman" panose="02020603050405020304" pitchFamily="18" charset="0"/>
              </a:rPr>
              <a:t>设为：</a:t>
            </a:r>
            <a:r>
              <a:rPr lang="en-US" altLang="zh-CN" sz="1400" kern="100" dirty="0">
                <a:effectLst/>
                <a:latin typeface="等线" panose="02010600030101010101" charset="-122"/>
                <a:ea typeface="等线" panose="02010600030101010101" charset="-122"/>
                <a:cs typeface="Times New Roman" panose="02020603050405020304" pitchFamily="18" charset="0"/>
              </a:rPr>
              <a:t>1</a:t>
            </a:r>
            <a:r>
              <a:rPr lang="zh-CN" altLang="zh-CN" sz="1400" kern="100" dirty="0">
                <a:effectLst/>
                <a:latin typeface="等线" panose="02010600030101010101" charset="-122"/>
                <a:ea typeface="等线" panose="02010600030101010101" charset="-122"/>
                <a:cs typeface="Times New Roman" panose="02020603050405020304" pitchFamily="18" charset="0"/>
              </a:rPr>
              <a:t>，</a:t>
            </a:r>
            <a:r>
              <a:rPr lang="en-US" altLang="zh-CN" sz="1400" kern="100" dirty="0">
                <a:effectLst/>
                <a:latin typeface="等线" panose="02010600030101010101" charset="-122"/>
                <a:ea typeface="等线" panose="02010600030101010101" charset="-122"/>
                <a:cs typeface="Times New Roman" panose="02020603050405020304" pitchFamily="18" charset="0"/>
              </a:rPr>
              <a:t>username</a:t>
            </a:r>
            <a:r>
              <a:rPr lang="zh-CN" altLang="zh-CN" sz="1400" kern="100" dirty="0">
                <a:effectLst/>
                <a:latin typeface="等线" panose="02010600030101010101" charset="-122"/>
                <a:ea typeface="等线" panose="02010600030101010101" charset="-122"/>
                <a:cs typeface="Times New Roman" panose="02020603050405020304" pitchFamily="18" charset="0"/>
              </a:rPr>
              <a:t>设为上传标签的用户名），这样就可以让用户自己设置的自定义标签也出现自己的标签区，然后其他用户看不到别人设置的标签。</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lvl="0" algn="just"/>
            <a:r>
              <a:rPr lang="zh-CN" altLang="en-US" sz="1400" kern="100" dirty="0">
                <a:solidFill>
                  <a:schemeClr val="accent1"/>
                </a:solidFill>
                <a:effectLst/>
                <a:latin typeface="等线" panose="02010600030101010101" charset="-122"/>
                <a:ea typeface="等线" panose="02010600030101010101" charset="-122"/>
                <a:cs typeface="Times New Roman" panose="02020603050405020304" pitchFamily="18" charset="0"/>
              </a:rPr>
              <a:t>六 </a:t>
            </a:r>
            <a:r>
              <a:rPr lang="zh-CN" altLang="zh-CN" sz="1400" kern="100" dirty="0">
                <a:solidFill>
                  <a:schemeClr val="accent1"/>
                </a:solidFill>
                <a:effectLst/>
                <a:latin typeface="等线" panose="02010600030101010101" charset="-122"/>
                <a:ea typeface="等线" panose="02010600030101010101" charset="-122"/>
                <a:cs typeface="Times New Roman" panose="02020603050405020304" pitchFamily="18" charset="0"/>
              </a:rPr>
              <a:t>对于会议纪要的点赞评论功能，还有对评论进行评论</a:t>
            </a:r>
            <a:r>
              <a:rPr lang="zh-CN" altLang="zh-CN" sz="1400" kern="100" dirty="0">
                <a:effectLst/>
                <a:latin typeface="等线" panose="02010600030101010101" charset="-122"/>
                <a:ea typeface="等线" panose="02010600030101010101" charset="-122"/>
                <a:cs typeface="Times New Roman" panose="02020603050405020304" pitchFamily="18" charset="0"/>
              </a:rPr>
              <a:t>：</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marL="1524000" indent="-762000" algn="just"/>
            <a:r>
              <a:rPr lang="zh-CN" altLang="zh-CN" sz="1400" kern="100" dirty="0">
                <a:effectLst/>
                <a:latin typeface="等线" panose="02010600030101010101" charset="-122"/>
                <a:ea typeface="等线" panose="02010600030101010101" charset="-122"/>
                <a:cs typeface="Times New Roman" panose="02020603050405020304" pitchFamily="18" charset="0"/>
              </a:rPr>
              <a:t>实现思路：</a:t>
            </a:r>
            <a:r>
              <a:rPr lang="en-US" altLang="zh-CN" sz="1400" kern="100" dirty="0">
                <a:effectLst/>
                <a:latin typeface="等线" panose="02010600030101010101" charset="-122"/>
                <a:ea typeface="等线" panose="02010600030101010101" charset="-122"/>
                <a:cs typeface="Times New Roman" panose="02020603050405020304" pitchFamily="18" charset="0"/>
              </a:rPr>
              <a:t>UI</a:t>
            </a:r>
            <a:r>
              <a:rPr lang="zh-CN" altLang="zh-CN" sz="1400" kern="100" dirty="0">
                <a:effectLst/>
                <a:latin typeface="等线" panose="02010600030101010101" charset="-122"/>
                <a:ea typeface="等线" panose="02010600030101010101" charset="-122"/>
                <a:cs typeface="Times New Roman" panose="02020603050405020304" pitchFamily="18" charset="0"/>
              </a:rPr>
              <a:t>方面就没什么难点，但是要注意点赞按钮要设置节流功  能，避免用户短时间多次点击。</a:t>
            </a:r>
            <a:r>
              <a:rPr lang="en-US" altLang="zh-CN" sz="1400" kern="100" dirty="0" err="1">
                <a:effectLst/>
                <a:latin typeface="等线" panose="02010600030101010101" charset="-122"/>
                <a:ea typeface="等线" panose="02010600030101010101" charset="-122"/>
                <a:cs typeface="Times New Roman" panose="02020603050405020304" pitchFamily="18" charset="0"/>
              </a:rPr>
              <a:t>Mysql</a:t>
            </a:r>
            <a:r>
              <a:rPr lang="zh-CN" altLang="zh-CN" sz="1400" kern="100" dirty="0">
                <a:effectLst/>
                <a:latin typeface="等线" panose="02010600030101010101" charset="-122"/>
                <a:ea typeface="等线" panose="02010600030101010101" charset="-122"/>
                <a:cs typeface="Times New Roman" panose="02020603050405020304" pitchFamily="18" charset="0"/>
              </a:rPr>
              <a:t>创建一张储存评论点赞信息的表，每次查看纪要的时候就从中获取数据渲染上去到评论区即可。</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marL="1524000" indent="-1524000" algn="just"/>
            <a:r>
              <a:rPr lang="en-US" altLang="zh-CN" sz="1400" kern="100" dirty="0">
                <a:effectLst/>
                <a:latin typeface="等线" panose="02010600030101010101" charset="-122"/>
                <a:ea typeface="等线" panose="02010600030101010101" charset="-122"/>
                <a:cs typeface="Times New Roman" panose="02020603050405020304" pitchFamily="18" charset="0"/>
              </a:rPr>
              <a:t>                              </a:t>
            </a:r>
            <a:r>
              <a:rPr lang="zh-CN" altLang="zh-CN" sz="1400" kern="100" dirty="0">
                <a:effectLst/>
                <a:latin typeface="等线" panose="02010600030101010101" charset="-122"/>
                <a:ea typeface="等线" panose="02010600030101010101" charset="-122"/>
                <a:cs typeface="Times New Roman" panose="02020603050405020304" pitchFamily="18" charset="0"/>
              </a:rPr>
              <a:t>至于评论的评论，我的思路就是再建一张表储存，表里面包含：会议纪要的上传者和时间，评论了谁的评论和内容，评论的内容以及这是第几级评论（假设评论就是</a:t>
            </a:r>
            <a:r>
              <a:rPr lang="en-US" altLang="zh-CN" sz="1400" kern="100" dirty="0">
                <a:effectLst/>
                <a:latin typeface="等线" panose="02010600030101010101" charset="-122"/>
                <a:ea typeface="等线" panose="02010600030101010101" charset="-122"/>
                <a:cs typeface="Times New Roman" panose="02020603050405020304" pitchFamily="18" charset="0"/>
              </a:rPr>
              <a:t>1</a:t>
            </a:r>
            <a:r>
              <a:rPr lang="zh-CN" altLang="zh-CN" sz="1400" kern="100" dirty="0">
                <a:effectLst/>
                <a:latin typeface="等线" panose="02010600030101010101" charset="-122"/>
                <a:ea typeface="等线" panose="02010600030101010101" charset="-122"/>
                <a:cs typeface="Times New Roman" panose="02020603050405020304" pitchFamily="18" charset="0"/>
              </a:rPr>
              <a:t>，评论的评论就是</a:t>
            </a:r>
            <a:r>
              <a:rPr lang="en-US" altLang="zh-CN" sz="1400" kern="100" dirty="0">
                <a:effectLst/>
                <a:latin typeface="等线" panose="02010600030101010101" charset="-122"/>
                <a:ea typeface="等线" panose="02010600030101010101" charset="-122"/>
                <a:cs typeface="Times New Roman" panose="02020603050405020304" pitchFamily="18" charset="0"/>
              </a:rPr>
              <a:t>2</a:t>
            </a:r>
            <a:r>
              <a:rPr lang="zh-CN" altLang="zh-CN" sz="1400" kern="100" dirty="0">
                <a:effectLst/>
                <a:latin typeface="等线" panose="02010600030101010101" charset="-122"/>
                <a:ea typeface="等线" panose="02010600030101010101" charset="-122"/>
                <a:cs typeface="Times New Roman" panose="02020603050405020304" pitchFamily="18" charset="0"/>
              </a:rPr>
              <a:t>，评论的评论的评论就是</a:t>
            </a:r>
            <a:r>
              <a:rPr lang="en-US" altLang="zh-CN" sz="1400" kern="100" dirty="0">
                <a:effectLst/>
                <a:latin typeface="等线" panose="02010600030101010101" charset="-122"/>
                <a:ea typeface="等线" panose="02010600030101010101" charset="-122"/>
                <a:cs typeface="Times New Roman" panose="02020603050405020304" pitchFamily="18" charset="0"/>
              </a:rPr>
              <a:t>3</a:t>
            </a:r>
            <a:r>
              <a:rPr lang="zh-CN" altLang="zh-CN" sz="1400" kern="100" dirty="0">
                <a:effectLst/>
                <a:latin typeface="等线" panose="02010600030101010101" charset="-122"/>
                <a:ea typeface="等线" panose="02010600030101010101" charset="-122"/>
                <a:cs typeface="Times New Roman" panose="02020603050405020304" pitchFamily="18" charset="0"/>
              </a:rPr>
              <a:t>以此类推），这样就可以精确的将评论的评论渲染在对应评论的下方。</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572768" y="1169596"/>
            <a:ext cx="7212787" cy="4555093"/>
          </a:xfrm>
          <a:prstGeom prst="rect">
            <a:avLst/>
          </a:prstGeom>
          <a:noFill/>
        </p:spPr>
        <p:txBody>
          <a:bodyPr wrap="square" rtlCol="0">
            <a:spAutoFit/>
          </a:bodyPr>
          <a:lstStyle/>
          <a:p>
            <a:pPr marR="0" lvl="0" algn="just">
              <a:spcBef>
                <a:spcPts val="0"/>
              </a:spcBef>
              <a:spcAft>
                <a:spcPts val="0"/>
              </a:spcAft>
            </a:pPr>
            <a:r>
              <a:rPr lang="zh-CN" altLang="en-US" sz="1600" kern="100" dirty="0">
                <a:effectLst/>
                <a:latin typeface="等线" panose="02010600030101010101" charset="-122"/>
                <a:ea typeface="等线" panose="02010600030101010101" charset="-122"/>
                <a:cs typeface="微软雅黑" panose="020B0503020204020204" pitchFamily="34" charset="-122"/>
              </a:rPr>
              <a:t>对于项目的制作：</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1270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1</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）确定项目需求和目标：</a:t>
            </a:r>
            <a:r>
              <a:rPr lang="zh-CN" altLang="en-US" sz="1600" kern="100" dirty="0">
                <a:effectLst/>
                <a:latin typeface="等线" panose="02010600030101010101" charset="-122"/>
                <a:ea typeface="等线" panose="02010600030101010101" charset="-122"/>
                <a:cs typeface="微软雅黑" panose="020B0503020204020204" pitchFamily="34" charset="-122"/>
              </a:rPr>
              <a:t>在开始一个前端项目之前，首先要明确项目的需求和目标。这包括确定项目的功能和设计要求，以及项目的交付时间和预期效果。只有明确了项目需求和目标，才能有针对性地进行开发工作。</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1270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2</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）设计好项目的架构和页面结构：</a:t>
            </a:r>
            <a:r>
              <a:rPr lang="zh-CN" altLang="en-US" sz="1600" kern="100" dirty="0">
                <a:effectLst/>
                <a:latin typeface="等线" panose="02010600030101010101" charset="-122"/>
                <a:ea typeface="等线" panose="02010600030101010101" charset="-122"/>
                <a:cs typeface="微软雅黑" panose="020B0503020204020204" pitchFamily="34" charset="-122"/>
              </a:rPr>
              <a:t>在开始编码之前，我会先设计好项目的架构和页面结构。这包括确定项目的文件目录结构，以及各个页面之间的关联和布局。一个良好的架构和页面结构可以提高项目的可维护性和扩展性。</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1270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3</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）使用合适的工具和技术：</a:t>
            </a:r>
            <a:r>
              <a:rPr lang="zh-CN" altLang="en-US" sz="1600" kern="100" dirty="0">
                <a:effectLst/>
                <a:latin typeface="等线" panose="02010600030101010101" charset="-122"/>
                <a:ea typeface="等线" panose="02010600030101010101" charset="-122"/>
                <a:cs typeface="微软雅黑" panose="020B0503020204020204" pitchFamily="34" charset="-122"/>
              </a:rPr>
              <a:t>在制作前端项目时，我会选择合适的工具和技术来提高开发效率和项目质量。比如使用代码编辑器来编写代码，使用版本控制工具来管理代码等。选择合适的工具和技术可以让开发工作更加高效和顺利。</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1270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4</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）注重用户体验和界面设计：</a:t>
            </a:r>
            <a:r>
              <a:rPr lang="zh-CN" altLang="en-US" sz="1600" kern="100" dirty="0">
                <a:effectLst/>
                <a:latin typeface="等线" panose="02010600030101010101" charset="-122"/>
                <a:ea typeface="等线" panose="02010600030101010101" charset="-122"/>
                <a:cs typeface="微软雅黑" panose="020B0503020204020204" pitchFamily="34" charset="-122"/>
              </a:rPr>
              <a:t>在制作前端项目时，我会注重用户体验和界面设计。一个好的用户体验和界面设计可以提升用户的满意度和使用体验。我会考虑页面的布局、颜色搭配、字体选择等因素，以确保用户能够方便快捷地使用项目。</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1270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5</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）测试和优化项目性能：</a:t>
            </a:r>
            <a:r>
              <a:rPr lang="zh-CN" altLang="en-US" sz="1600" kern="100" dirty="0">
                <a:effectLst/>
                <a:latin typeface="等线" panose="02010600030101010101" charset="-122"/>
                <a:ea typeface="等线" panose="02010600030101010101" charset="-122"/>
                <a:cs typeface="微软雅黑" panose="020B0503020204020204" pitchFamily="34" charset="-122"/>
              </a:rPr>
              <a:t>在完成项目开发之后，我会进行测试和优化工作。这包括测试项目在不同浏览器和设备上的兼容性，以及优化项目的性能和加载速度。通过测试和优化工作，可以确保项目的稳定性和性能表现。</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11988" y="970236"/>
            <a:ext cx="8877510" cy="5016758"/>
          </a:xfrm>
          <a:prstGeom prst="rect">
            <a:avLst/>
          </a:prstGeom>
          <a:noFill/>
        </p:spPr>
        <p:txBody>
          <a:bodyPr wrap="square" rtlCol="0">
            <a:spAutoFit/>
          </a:bodyPr>
          <a:lstStyle/>
          <a:p>
            <a:pPr marL="0" marR="0" indent="127000" algn="just">
              <a:spcBef>
                <a:spcPts val="0"/>
              </a:spcBef>
              <a:spcAft>
                <a:spcPts val="0"/>
              </a:spcAft>
            </a:pPr>
            <a:r>
              <a:rPr lang="zh-CN" altLang="en-US" sz="1600" kern="100" dirty="0">
                <a:effectLst/>
                <a:latin typeface="等线" panose="02010600030101010101" charset="-122"/>
                <a:ea typeface="等线" panose="02010600030101010101" charset="-122"/>
                <a:cs typeface="微软雅黑" panose="020B0503020204020204" pitchFamily="34" charset="-122"/>
              </a:rPr>
              <a:t>关于这次的项目，</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1</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）前端：</a:t>
            </a:r>
            <a:r>
              <a:rPr lang="zh-CN" altLang="en-US" sz="1600" kern="100" dirty="0">
                <a:effectLst/>
                <a:latin typeface="等线" panose="02010600030101010101" charset="-122"/>
                <a:ea typeface="等线" panose="02010600030101010101" charset="-122"/>
                <a:cs typeface="微软雅黑" panose="020B0503020204020204" pitchFamily="34" charset="-122"/>
              </a:rPr>
              <a:t>在</a:t>
            </a:r>
            <a:r>
              <a:rPr lang="en-US" altLang="zh-CN" sz="1600" kern="100" dirty="0">
                <a:effectLst/>
                <a:latin typeface="等线" panose="02010600030101010101" charset="-122"/>
                <a:ea typeface="等线" panose="02010600030101010101" charset="-122"/>
                <a:cs typeface="微软雅黑" panose="020B0503020204020204" pitchFamily="34" charset="-122"/>
              </a:rPr>
              <a:t>HTML</a:t>
            </a:r>
            <a:r>
              <a:rPr lang="zh-CN" altLang="en-US" sz="1600" kern="100" dirty="0">
                <a:effectLst/>
                <a:latin typeface="等线" panose="02010600030101010101" charset="-122"/>
                <a:ea typeface="等线" panose="02010600030101010101" charset="-122"/>
                <a:cs typeface="微软雅黑" panose="020B0503020204020204" pitchFamily="34" charset="-122"/>
              </a:rPr>
              <a:t>方面，我注重了语义化标签的使用，尽量让代码结构清晰、易于理解。在</a:t>
            </a:r>
            <a:r>
              <a:rPr lang="en-US" altLang="zh-CN" sz="1600" kern="100" dirty="0">
                <a:effectLst/>
                <a:latin typeface="等线" panose="02010600030101010101" charset="-122"/>
                <a:ea typeface="等线" panose="02010600030101010101" charset="-122"/>
                <a:cs typeface="微软雅黑" panose="020B0503020204020204" pitchFamily="34" charset="-122"/>
              </a:rPr>
              <a:t>CSS</a:t>
            </a:r>
            <a:r>
              <a:rPr lang="zh-CN" altLang="en-US" sz="1600" kern="100" dirty="0">
                <a:effectLst/>
                <a:latin typeface="等线" panose="02010600030101010101" charset="-122"/>
                <a:ea typeface="等线" panose="02010600030101010101" charset="-122"/>
                <a:cs typeface="微软雅黑" panose="020B0503020204020204" pitchFamily="34" charset="-122"/>
              </a:rPr>
              <a:t>方面，我尝试了各种布局和样式设计，力求让页面美观、易用。运用了</a:t>
            </a:r>
            <a:r>
              <a:rPr lang="en-US" altLang="zh-CN" sz="1600" kern="100" dirty="0">
                <a:effectLst/>
                <a:latin typeface="等线" panose="02010600030101010101" charset="-122"/>
                <a:ea typeface="等线" panose="02010600030101010101" charset="-122"/>
                <a:cs typeface="微软雅黑" panose="020B0503020204020204" pitchFamily="34" charset="-122"/>
              </a:rPr>
              <a:t>Flex</a:t>
            </a:r>
            <a:r>
              <a:rPr lang="zh-CN" altLang="en-US" sz="1600" kern="100" dirty="0">
                <a:effectLst/>
                <a:latin typeface="等线" panose="02010600030101010101" charset="-122"/>
                <a:ea typeface="等线" panose="02010600030101010101" charset="-122"/>
                <a:cs typeface="微软雅黑" panose="020B0503020204020204" pitchFamily="34" charset="-122"/>
              </a:rPr>
              <a:t>布局和</a:t>
            </a:r>
            <a:r>
              <a:rPr lang="en-US" altLang="zh-CN" sz="1600" kern="100" dirty="0">
                <a:effectLst/>
                <a:latin typeface="等线" panose="02010600030101010101" charset="-122"/>
                <a:ea typeface="等线" panose="02010600030101010101" charset="-122"/>
                <a:cs typeface="微软雅黑" panose="020B0503020204020204" pitchFamily="34" charset="-122"/>
              </a:rPr>
              <a:t>Grid</a:t>
            </a:r>
            <a:r>
              <a:rPr lang="zh-CN" altLang="en-US" sz="1600" kern="100" dirty="0">
                <a:effectLst/>
                <a:latin typeface="等线" panose="02010600030101010101" charset="-122"/>
                <a:ea typeface="等线" panose="02010600030101010101" charset="-122"/>
                <a:cs typeface="微软雅黑" panose="020B0503020204020204" pitchFamily="34" charset="-122"/>
              </a:rPr>
              <a:t>布局等现代</a:t>
            </a:r>
            <a:r>
              <a:rPr lang="en-US" altLang="zh-CN" sz="1600" kern="100" dirty="0">
                <a:effectLst/>
                <a:latin typeface="等线" panose="02010600030101010101" charset="-122"/>
                <a:ea typeface="等线" panose="02010600030101010101" charset="-122"/>
                <a:cs typeface="微软雅黑" panose="020B0503020204020204" pitchFamily="34" charset="-122"/>
              </a:rPr>
              <a:t>CSS</a:t>
            </a:r>
            <a:r>
              <a:rPr lang="zh-CN" altLang="en-US" sz="1600" kern="100" dirty="0">
                <a:effectLst/>
                <a:latin typeface="等线" panose="02010600030101010101" charset="-122"/>
                <a:ea typeface="等线" panose="02010600030101010101" charset="-122"/>
                <a:cs typeface="微软雅黑" panose="020B0503020204020204" pitchFamily="34" charset="-122"/>
              </a:rPr>
              <a:t>技术，让页面元素的排列更加灵活和可控。同时，我也注重了响应式设计的实现，让项目能够在不同设备和屏幕尺寸上都能良好地展示。此外，也运用了</a:t>
            </a:r>
            <a:r>
              <a:rPr lang="en-US" altLang="zh-CN" sz="1600" kern="100" dirty="0">
                <a:effectLst/>
                <a:latin typeface="等线" panose="02010600030101010101" charset="-122"/>
                <a:ea typeface="等线" panose="02010600030101010101" charset="-122"/>
                <a:cs typeface="微软雅黑" panose="020B0503020204020204" pitchFamily="34" charset="-122"/>
              </a:rPr>
              <a:t>less</a:t>
            </a:r>
            <a:r>
              <a:rPr lang="zh-CN" altLang="en-US" sz="1600" kern="100" dirty="0">
                <a:effectLst/>
                <a:latin typeface="等线" panose="02010600030101010101" charset="-122"/>
                <a:ea typeface="等线" panose="02010600030101010101" charset="-122"/>
                <a:cs typeface="微软雅黑" panose="020B0503020204020204" pitchFamily="34" charset="-122"/>
              </a:rPr>
              <a:t>让我书写</a:t>
            </a:r>
            <a:r>
              <a:rPr lang="en-US" altLang="zh-CN" sz="1600" kern="100" dirty="0" err="1">
                <a:effectLst/>
                <a:latin typeface="等线" panose="02010600030101010101" charset="-122"/>
                <a:ea typeface="等线" panose="02010600030101010101" charset="-122"/>
                <a:cs typeface="微软雅黑" panose="020B0503020204020204" pitchFamily="34" charset="-122"/>
              </a:rPr>
              <a:t>css</a:t>
            </a:r>
            <a:r>
              <a:rPr lang="zh-CN" altLang="en-US" sz="1600" kern="100" dirty="0">
                <a:effectLst/>
                <a:latin typeface="等线" panose="02010600030101010101" charset="-122"/>
                <a:ea typeface="等线" panose="02010600030101010101" charset="-122"/>
                <a:cs typeface="微软雅黑" panose="020B0503020204020204" pitchFamily="34" charset="-122"/>
              </a:rPr>
              <a:t>代码的时候更加便捷。在</a:t>
            </a:r>
            <a:r>
              <a:rPr lang="en-US" altLang="zh-CN" sz="1600" kern="100" dirty="0">
                <a:effectLst/>
                <a:latin typeface="等线" panose="02010600030101010101" charset="-122"/>
                <a:ea typeface="等线" panose="02010600030101010101" charset="-122"/>
                <a:cs typeface="微软雅黑" panose="020B0503020204020204" pitchFamily="34" charset="-122"/>
              </a:rPr>
              <a:t>JavaScript</a:t>
            </a:r>
            <a:r>
              <a:rPr lang="zh-CN" altLang="en-US" sz="1600" kern="100" dirty="0">
                <a:effectLst/>
                <a:latin typeface="等线" panose="02010600030101010101" charset="-122"/>
                <a:ea typeface="等线" panose="02010600030101010101" charset="-122"/>
                <a:cs typeface="微软雅黑" panose="020B0503020204020204" pitchFamily="34" charset="-122"/>
              </a:rPr>
              <a:t>方面，我主要是页面的交互逻辑和数据处理。使用了事件监听、</a:t>
            </a:r>
            <a:r>
              <a:rPr lang="en-US" altLang="zh-CN" sz="1600" kern="100" dirty="0">
                <a:effectLst/>
                <a:latin typeface="等线" panose="02010600030101010101" charset="-122"/>
                <a:ea typeface="等线" panose="02010600030101010101" charset="-122"/>
                <a:cs typeface="微软雅黑" panose="020B0503020204020204" pitchFamily="34" charset="-122"/>
              </a:rPr>
              <a:t>DOM</a:t>
            </a:r>
            <a:r>
              <a:rPr lang="zh-CN" altLang="en-US" sz="1600" kern="100" dirty="0">
                <a:effectLst/>
                <a:latin typeface="等线" panose="02010600030101010101" charset="-122"/>
                <a:ea typeface="等线" panose="02010600030101010101" charset="-122"/>
                <a:cs typeface="微软雅黑" panose="020B0503020204020204" pitchFamily="34" charset="-122"/>
              </a:rPr>
              <a:t>操作等技术来实现页面的动态效果。同时，也结合了</a:t>
            </a:r>
            <a:r>
              <a:rPr lang="en-US" altLang="zh-CN" sz="1600" kern="100" dirty="0">
                <a:effectLst/>
                <a:latin typeface="等线" panose="02010600030101010101" charset="-122"/>
                <a:ea typeface="等线" panose="02010600030101010101" charset="-122"/>
                <a:cs typeface="微软雅黑" panose="020B0503020204020204" pitchFamily="34" charset="-122"/>
              </a:rPr>
              <a:t>Ajax</a:t>
            </a:r>
            <a:r>
              <a:rPr lang="zh-CN" altLang="en-US" sz="1600" kern="100" dirty="0">
                <a:effectLst/>
                <a:latin typeface="等线" panose="02010600030101010101" charset="-122"/>
                <a:ea typeface="等线" panose="02010600030101010101" charset="-122"/>
                <a:cs typeface="微软雅黑" panose="020B0503020204020204" pitchFamily="34" charset="-122"/>
              </a:rPr>
              <a:t>技术，实现了前后端的数据交互。这个过程中，我感受到了</a:t>
            </a:r>
            <a:r>
              <a:rPr lang="en-US" altLang="zh-CN" sz="1600" kern="100" dirty="0">
                <a:effectLst/>
                <a:latin typeface="等线" panose="02010600030101010101" charset="-122"/>
                <a:ea typeface="等线" panose="02010600030101010101" charset="-122"/>
                <a:cs typeface="微软雅黑" panose="020B0503020204020204" pitchFamily="34" charset="-122"/>
              </a:rPr>
              <a:t>JavaScript</a:t>
            </a:r>
            <a:r>
              <a:rPr lang="zh-CN" altLang="en-US" sz="1600" kern="100" dirty="0">
                <a:effectLst/>
                <a:latin typeface="等线" panose="02010600030101010101" charset="-122"/>
                <a:ea typeface="等线" panose="02010600030101010101" charset="-122"/>
                <a:cs typeface="微软雅黑" panose="020B0503020204020204" pitchFamily="34" charset="-122"/>
              </a:rPr>
              <a:t>的强大和灵活，也意识到了前端开发中逻辑处理的重要性。</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2</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）后端：</a:t>
            </a:r>
            <a:r>
              <a:rPr lang="zh-CN" altLang="en-US" sz="1600" kern="100" dirty="0">
                <a:effectLst/>
                <a:latin typeface="等线" panose="02010600030101010101" charset="-122"/>
                <a:ea typeface="等线" panose="02010600030101010101" charset="-122"/>
                <a:cs typeface="微软雅黑" panose="020B0503020204020204" pitchFamily="34" charset="-122"/>
              </a:rPr>
              <a:t>这次的服务器使用</a:t>
            </a:r>
            <a:r>
              <a:rPr lang="en-US" altLang="zh-CN" sz="1600" kern="100" dirty="0" err="1">
                <a:effectLst/>
                <a:latin typeface="等线" panose="02010600030101010101" charset="-122"/>
                <a:ea typeface="等线" panose="02010600030101010101" charset="-122"/>
                <a:cs typeface="微软雅黑" panose="020B0503020204020204" pitchFamily="34" charset="-122"/>
              </a:rPr>
              <a:t>nodejs</a:t>
            </a:r>
            <a:r>
              <a:rPr lang="zh-CN" altLang="en-US" sz="1600" kern="100" dirty="0">
                <a:effectLst/>
                <a:latin typeface="等线" panose="02010600030101010101" charset="-122"/>
                <a:ea typeface="等线" panose="02010600030101010101" charset="-122"/>
                <a:cs typeface="微软雅黑" panose="020B0503020204020204" pitchFamily="34" charset="-122"/>
              </a:rPr>
              <a:t>来搭建，并使用</a:t>
            </a:r>
            <a:r>
              <a:rPr lang="en-US" altLang="zh-CN" sz="1600" kern="100" dirty="0">
                <a:effectLst/>
                <a:latin typeface="等线" panose="02010600030101010101" charset="-122"/>
                <a:ea typeface="等线" panose="02010600030101010101" charset="-122"/>
                <a:cs typeface="微软雅黑" panose="020B0503020204020204" pitchFamily="34" charset="-122"/>
              </a:rPr>
              <a:t>MySQL</a:t>
            </a:r>
            <a:r>
              <a:rPr lang="zh-CN" altLang="en-US" sz="1600" kern="100" dirty="0">
                <a:effectLst/>
                <a:latin typeface="等线" panose="02010600030101010101" charset="-122"/>
                <a:ea typeface="等线" panose="02010600030101010101" charset="-122"/>
                <a:cs typeface="微软雅黑" panose="020B0503020204020204" pitchFamily="34" charset="-122"/>
              </a:rPr>
              <a:t>作为数据库。在</a:t>
            </a:r>
            <a:r>
              <a:rPr lang="en-US" altLang="zh-CN" sz="1600" kern="100" dirty="0">
                <a:effectLst/>
                <a:latin typeface="等线" panose="02010600030101010101" charset="-122"/>
                <a:ea typeface="等线" panose="02010600030101010101" charset="-122"/>
                <a:cs typeface="微软雅黑" panose="020B0503020204020204" pitchFamily="34" charset="-122"/>
              </a:rPr>
              <a:t>Node.js</a:t>
            </a:r>
            <a:r>
              <a:rPr lang="zh-CN" altLang="en-US" sz="1600" kern="100" dirty="0">
                <a:effectLst/>
                <a:latin typeface="等线" panose="02010600030101010101" charset="-122"/>
                <a:ea typeface="等线" panose="02010600030101010101" charset="-122"/>
                <a:cs typeface="微软雅黑" panose="020B0503020204020204" pitchFamily="34" charset="-122"/>
              </a:rPr>
              <a:t>方面，运用搭建服务器、处理</a:t>
            </a:r>
            <a:r>
              <a:rPr lang="en-US" altLang="zh-CN" sz="1600" kern="100" dirty="0">
                <a:effectLst/>
                <a:latin typeface="等线" panose="02010600030101010101" charset="-122"/>
                <a:ea typeface="等线" panose="02010600030101010101" charset="-122"/>
                <a:cs typeface="微软雅黑" panose="020B0503020204020204" pitchFamily="34" charset="-122"/>
              </a:rPr>
              <a:t>HTTP</a:t>
            </a:r>
            <a:r>
              <a:rPr lang="zh-CN" altLang="en-US" sz="1600" kern="100" dirty="0">
                <a:effectLst/>
                <a:latin typeface="等线" panose="02010600030101010101" charset="-122"/>
                <a:ea typeface="等线" panose="02010600030101010101" charset="-122"/>
                <a:cs typeface="微软雅黑" panose="020B0503020204020204" pitchFamily="34" charset="-122"/>
              </a:rPr>
              <a:t>请求、与数据库进行交互等基本知识，并使用</a:t>
            </a:r>
            <a:r>
              <a:rPr lang="en-US" altLang="zh-CN" sz="1600" kern="100" dirty="0">
                <a:effectLst/>
                <a:latin typeface="等线" panose="02010600030101010101" charset="-122"/>
                <a:ea typeface="等线" panose="02010600030101010101" charset="-122"/>
                <a:cs typeface="微软雅黑" panose="020B0503020204020204" pitchFamily="34" charset="-122"/>
              </a:rPr>
              <a:t>Body-parser</a:t>
            </a:r>
            <a:r>
              <a:rPr lang="zh-CN" altLang="en-US" sz="1600" kern="100" dirty="0">
                <a:effectLst/>
                <a:latin typeface="等线" panose="02010600030101010101" charset="-122"/>
                <a:ea typeface="等线" panose="02010600030101010101" charset="-122"/>
                <a:cs typeface="微软雅黑" panose="020B0503020204020204" pitchFamily="34" charset="-122"/>
              </a:rPr>
              <a:t>中间件来处理</a:t>
            </a:r>
            <a:r>
              <a:rPr lang="en-US" altLang="zh-CN" sz="1600" kern="100" dirty="0">
                <a:effectLst/>
                <a:latin typeface="等线" panose="02010600030101010101" charset="-122"/>
                <a:ea typeface="等线" panose="02010600030101010101" charset="-122"/>
                <a:cs typeface="微软雅黑" panose="020B0503020204020204" pitchFamily="34" charset="-122"/>
              </a:rPr>
              <a:t>POST</a:t>
            </a:r>
            <a:r>
              <a:rPr lang="zh-CN" altLang="en-US" sz="1600" kern="100" dirty="0">
                <a:effectLst/>
                <a:latin typeface="等线" panose="02010600030101010101" charset="-122"/>
                <a:ea typeface="等线" panose="02010600030101010101" charset="-122"/>
                <a:cs typeface="微软雅黑" panose="020B0503020204020204" pitchFamily="34" charset="-122"/>
              </a:rPr>
              <a:t>请求的数据。在</a:t>
            </a:r>
            <a:r>
              <a:rPr lang="en-US" altLang="zh-CN" sz="1600" kern="100" dirty="0">
                <a:effectLst/>
                <a:latin typeface="等线" panose="02010600030101010101" charset="-122"/>
                <a:ea typeface="等线" panose="02010600030101010101" charset="-122"/>
                <a:cs typeface="微软雅黑" panose="020B0503020204020204" pitchFamily="34" charset="-122"/>
              </a:rPr>
              <a:t>MySQL</a:t>
            </a:r>
            <a:r>
              <a:rPr lang="zh-CN" altLang="en-US" sz="1600" kern="100" dirty="0">
                <a:effectLst/>
                <a:latin typeface="等线" panose="02010600030101010101" charset="-122"/>
                <a:ea typeface="等线" panose="02010600030101010101" charset="-122"/>
                <a:cs typeface="微软雅黑" panose="020B0503020204020204" pitchFamily="34" charset="-122"/>
              </a:rPr>
              <a:t>方面，运用了创建数据库、设计表结构、编写</a:t>
            </a:r>
            <a:r>
              <a:rPr lang="en-US" altLang="zh-CN" sz="1600" kern="100" dirty="0">
                <a:effectLst/>
                <a:latin typeface="等线" panose="02010600030101010101" charset="-122"/>
                <a:ea typeface="等线" panose="02010600030101010101" charset="-122"/>
                <a:cs typeface="微软雅黑" panose="020B0503020204020204" pitchFamily="34" charset="-122"/>
              </a:rPr>
              <a:t>SQL</a:t>
            </a:r>
            <a:r>
              <a:rPr lang="zh-CN" altLang="en-US" sz="1600" kern="100" dirty="0">
                <a:effectLst/>
                <a:latin typeface="等线" panose="02010600030101010101" charset="-122"/>
                <a:ea typeface="等线" panose="02010600030101010101" charset="-122"/>
                <a:cs typeface="微软雅黑" panose="020B0503020204020204" pitchFamily="34" charset="-122"/>
              </a:rPr>
              <a:t>语句等基本知识。通过</a:t>
            </a:r>
            <a:r>
              <a:rPr lang="en-US" altLang="zh-CN" sz="1600" kern="100" dirty="0">
                <a:effectLst/>
                <a:latin typeface="等线" panose="02010600030101010101" charset="-122"/>
                <a:ea typeface="等线" panose="02010600030101010101" charset="-122"/>
                <a:cs typeface="微软雅黑" panose="020B0503020204020204" pitchFamily="34" charset="-122"/>
              </a:rPr>
              <a:t>Node.js</a:t>
            </a:r>
            <a:r>
              <a:rPr lang="zh-CN" altLang="en-US" sz="1600" kern="100" dirty="0">
                <a:effectLst/>
                <a:latin typeface="等线" panose="02010600030101010101" charset="-122"/>
                <a:ea typeface="等线" panose="02010600030101010101" charset="-122"/>
                <a:cs typeface="微软雅黑" panose="020B0503020204020204" pitchFamily="34" charset="-122"/>
              </a:rPr>
              <a:t>连接</a:t>
            </a:r>
            <a:r>
              <a:rPr lang="en-US" altLang="zh-CN" sz="1600" kern="100" dirty="0">
                <a:effectLst/>
                <a:latin typeface="等线" panose="02010600030101010101" charset="-122"/>
                <a:ea typeface="等线" panose="02010600030101010101" charset="-122"/>
                <a:cs typeface="微软雅黑" panose="020B0503020204020204" pitchFamily="34" charset="-122"/>
              </a:rPr>
              <a:t>MySQL</a:t>
            </a:r>
            <a:r>
              <a:rPr lang="zh-CN" altLang="en-US" sz="1600" kern="100" dirty="0">
                <a:effectLst/>
                <a:latin typeface="等线" panose="02010600030101010101" charset="-122"/>
                <a:ea typeface="等线" panose="02010600030101010101" charset="-122"/>
                <a:cs typeface="微软雅黑" panose="020B0503020204020204" pitchFamily="34" charset="-122"/>
              </a:rPr>
              <a:t>数据库，实现了数据的增删改查操作。这个过程中，我感受到了数据库在</a:t>
            </a:r>
            <a:r>
              <a:rPr lang="en-US" altLang="zh-CN" sz="1600" kern="100" dirty="0">
                <a:effectLst/>
                <a:latin typeface="等线" panose="02010600030101010101" charset="-122"/>
                <a:ea typeface="等线" panose="02010600030101010101" charset="-122"/>
                <a:cs typeface="微软雅黑" panose="020B0503020204020204" pitchFamily="34" charset="-122"/>
              </a:rPr>
              <a:t>Web</a:t>
            </a:r>
            <a:r>
              <a:rPr lang="zh-CN" altLang="en-US" sz="1600" kern="100" dirty="0">
                <a:effectLst/>
                <a:latin typeface="等线" panose="02010600030101010101" charset="-122"/>
                <a:ea typeface="等线" panose="02010600030101010101" charset="-122"/>
                <a:cs typeface="微软雅黑" panose="020B0503020204020204" pitchFamily="34" charset="-122"/>
              </a:rPr>
              <a:t>应用中的重要性，也学会了如何合理地设计和使用数据库。</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3</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）项目的调试与优化：</a:t>
            </a:r>
            <a:r>
              <a:rPr lang="zh-CN" altLang="en-US" sz="1600" kern="100" dirty="0">
                <a:effectLst/>
                <a:latin typeface="等线" panose="02010600030101010101" charset="-122"/>
                <a:ea typeface="等线" panose="02010600030101010101" charset="-122"/>
                <a:cs typeface="微软雅黑" panose="020B0503020204020204" pitchFamily="34" charset="-122"/>
              </a:rPr>
              <a:t>在项目制作的过程中，常常遇到了很多问题和挑战。有时是一个小小的</a:t>
            </a:r>
            <a:r>
              <a:rPr lang="en-US" altLang="zh-CN" sz="1600" kern="100" dirty="0">
                <a:effectLst/>
                <a:latin typeface="等线" panose="02010600030101010101" charset="-122"/>
                <a:ea typeface="等线" panose="02010600030101010101" charset="-122"/>
                <a:cs typeface="微软雅黑" panose="020B0503020204020204" pitchFamily="34" charset="-122"/>
              </a:rPr>
              <a:t>bug</a:t>
            </a:r>
            <a:r>
              <a:rPr lang="zh-CN" altLang="en-US" sz="1600" kern="100" dirty="0">
                <a:effectLst/>
                <a:latin typeface="等线" panose="02010600030101010101" charset="-122"/>
                <a:ea typeface="等线" panose="02010600030101010101" charset="-122"/>
                <a:cs typeface="微软雅黑" panose="020B0503020204020204" pitchFamily="34" charset="-122"/>
              </a:rPr>
              <a:t>让我纠结半天，有时是一个复杂的功能让我束手无策。但正是这些困难和挑战，让我更加深入地了解了前端开发的细节和技巧。在调试过程中，运用浏览器的开发者工具来查看和修改页面的元素和样式，使用控制台来查看和打印变量的值。运用这些工具让我更快地定位和解决问题。在优化方面，我注重了代码的可读性和可维护性。我尽量让代码结构清晰、逻辑简单，避免使用过于复杂的算法和技巧。同时，我也对页面进行了性能优化，如图片懒加载、减少</a:t>
            </a:r>
            <a:r>
              <a:rPr lang="en-US" altLang="zh-CN" sz="1600" kern="100" dirty="0">
                <a:effectLst/>
                <a:latin typeface="等线" panose="02010600030101010101" charset="-122"/>
                <a:ea typeface="等线" panose="02010600030101010101" charset="-122"/>
                <a:cs typeface="微软雅黑" panose="020B0503020204020204" pitchFamily="34" charset="-122"/>
              </a:rPr>
              <a:t>HTTP</a:t>
            </a:r>
            <a:r>
              <a:rPr lang="zh-CN" altLang="en-US" sz="1600" kern="100" dirty="0">
                <a:effectLst/>
                <a:latin typeface="等线" panose="02010600030101010101" charset="-122"/>
                <a:ea typeface="等线" panose="02010600030101010101" charset="-122"/>
                <a:cs typeface="微软雅黑" panose="020B0503020204020204" pitchFamily="34" charset="-122"/>
              </a:rPr>
              <a:t>请求等，提高了页面的加载速度和用户体验。</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11988" y="970236"/>
            <a:ext cx="8877510" cy="5755422"/>
          </a:xfrm>
          <a:prstGeom prst="rect">
            <a:avLst/>
          </a:prstGeom>
          <a:noFill/>
        </p:spPr>
        <p:txBody>
          <a:bodyPr wrap="square" rtlCol="0">
            <a:spAutoFit/>
          </a:bodyPr>
          <a:lstStyle/>
          <a:p>
            <a:pPr marL="0" marR="0" indent="304800" algn="just">
              <a:spcBef>
                <a:spcPts val="0"/>
              </a:spcBef>
              <a:spcAft>
                <a:spcPts val="0"/>
              </a:spcAft>
            </a:pPr>
            <a:r>
              <a:rPr lang="zh-CN" altLang="en-US" sz="1600" kern="100" dirty="0">
                <a:effectLst/>
                <a:latin typeface="等线" panose="02010600030101010101" charset="-122"/>
                <a:ea typeface="等线" panose="02010600030101010101" charset="-122"/>
                <a:cs typeface="微软雅黑" panose="020B0503020204020204" pitchFamily="34" charset="-122"/>
              </a:rPr>
              <a:t>关于代码编写，</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1</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）代码注释的重要性：</a:t>
            </a:r>
            <a:endParaRPr lang="zh-CN" altLang="en-US" sz="1600" kern="100" dirty="0">
              <a:solidFill>
                <a:schemeClr val="accent1"/>
              </a:solidFill>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1.</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提高代码可读性：</a:t>
            </a:r>
            <a:r>
              <a:rPr lang="zh-CN" altLang="en-US" sz="1600" kern="100" dirty="0">
                <a:effectLst/>
                <a:latin typeface="等线" panose="02010600030101010101" charset="-122"/>
                <a:ea typeface="等线" panose="02010600030101010101" charset="-122"/>
                <a:cs typeface="微软雅黑" panose="020B0503020204020204" pitchFamily="34" charset="-122"/>
              </a:rPr>
              <a:t>通过添加注释，可以帮助其他开发人员更容易地理解代码的意图和逻辑。清晰的注释可以使代码更易于阅读和理解，缩短新人入门的时间。</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2.</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方便代码维护：</a:t>
            </a:r>
            <a:r>
              <a:rPr lang="zh-CN" altLang="en-US" sz="1600" kern="100" dirty="0">
                <a:effectLst/>
                <a:latin typeface="等线" panose="02010600030101010101" charset="-122"/>
                <a:ea typeface="等线" panose="02010600030101010101" charset="-122"/>
                <a:cs typeface="微软雅黑" panose="020B0503020204020204" pitchFamily="34" charset="-122"/>
              </a:rPr>
              <a:t>在代码中添加注释可以帮助开发人员快速定位和理解特定功能或模块的实现方式，从而更容易进行代码的维护和修改。</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3.</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减少错误和</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bug</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zh-CN" altLang="en-US" sz="1600" kern="100" dirty="0">
                <a:effectLst/>
                <a:latin typeface="等线" panose="02010600030101010101" charset="-122"/>
                <a:ea typeface="等线" panose="02010600030101010101" charset="-122"/>
                <a:cs typeface="微软雅黑" panose="020B0503020204020204" pitchFamily="34" charset="-122"/>
              </a:rPr>
              <a:t>通过注释可以提醒开发人员注意某些特殊情况或潜在的问题，有助于减少代码中的错误和</a:t>
            </a:r>
            <a:r>
              <a:rPr lang="en-US" altLang="zh-CN" sz="1600" kern="100" dirty="0">
                <a:effectLst/>
                <a:latin typeface="等线" panose="02010600030101010101" charset="-122"/>
                <a:ea typeface="等线" panose="02010600030101010101" charset="-122"/>
                <a:cs typeface="微软雅黑" panose="020B0503020204020204" pitchFamily="34" charset="-122"/>
              </a:rPr>
              <a:t>bug</a:t>
            </a:r>
            <a:r>
              <a:rPr lang="zh-CN" altLang="en-US" sz="1600" kern="100" dirty="0">
                <a:effectLst/>
                <a:latin typeface="等线" panose="02010600030101010101" charset="-122"/>
                <a:ea typeface="等线" panose="02010600030101010101" charset="-122"/>
                <a:cs typeface="微软雅黑" panose="020B0503020204020204" pitchFamily="34" charset="-122"/>
              </a:rPr>
              <a:t>，提高代码的质量和稳定性。</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4.</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记录变更历史：</a:t>
            </a:r>
            <a:r>
              <a:rPr lang="zh-CN" altLang="en-US" sz="1600" kern="100" dirty="0">
                <a:effectLst/>
                <a:latin typeface="等线" panose="02010600030101010101" charset="-122"/>
                <a:ea typeface="等线" panose="02010600030101010101" charset="-122"/>
                <a:cs typeface="微软雅黑" panose="020B0503020204020204" pitchFamily="34" charset="-122"/>
              </a:rPr>
              <a:t>在注释中记录代码的变更历史和修改内容，可以帮助团队成员了解代码的演变过程，方便追溯和回溯代码的修改记录。</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5.</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遵循最佳实践：</a:t>
            </a:r>
            <a:r>
              <a:rPr lang="zh-CN" altLang="en-US" sz="1600" kern="100" dirty="0">
                <a:effectLst/>
                <a:latin typeface="等线" panose="02010600030101010101" charset="-122"/>
                <a:ea typeface="等线" panose="02010600030101010101" charset="-122"/>
                <a:cs typeface="微软雅黑" panose="020B0503020204020204" pitchFamily="34" charset="-122"/>
              </a:rPr>
              <a:t>良好的注释规范是编程的最佳实践之一，有助于形成团队统一的编码风格和规范，提高代码的一致性和可维护性。</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2</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）模块化的重要性：</a:t>
            </a:r>
            <a:endParaRPr lang="zh-CN" altLang="en-US" sz="1600" kern="100" dirty="0">
              <a:solidFill>
                <a:schemeClr val="accent1"/>
              </a:solidFill>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1.</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提高代码复用性：</a:t>
            </a:r>
            <a:r>
              <a:rPr lang="zh-CN" altLang="en-US" sz="1600" kern="100" dirty="0">
                <a:effectLst/>
                <a:latin typeface="等线" panose="02010600030101010101" charset="-122"/>
                <a:ea typeface="等线" panose="02010600030101010101" charset="-122"/>
                <a:cs typeface="微软雅黑" panose="020B0503020204020204" pitchFamily="34" charset="-122"/>
              </a:rPr>
              <a:t>通过模块化的设计，可以将代码分解成独立的模块，提高代码的复用性和可扩展性。可以更方便地在不同项目中重复使用模块，减少重复编写相似代码的工作量。</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2.</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降低耦合度：</a:t>
            </a:r>
            <a:r>
              <a:rPr lang="zh-CN" altLang="en-US" sz="1600" kern="100" dirty="0">
                <a:effectLst/>
                <a:latin typeface="等线" panose="02010600030101010101" charset="-122"/>
                <a:ea typeface="等线" panose="02010600030101010101" charset="-122"/>
                <a:cs typeface="微软雅黑" panose="020B0503020204020204" pitchFamily="34" charset="-122"/>
              </a:rPr>
              <a:t>模块化设计可以降低代码之间的耦合度，使各个模块之间的依赖关系更清晰和简单。这样可以减少代码的修改范围，提高代码的灵活性和可维护性。</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3.</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提高开发效率：</a:t>
            </a:r>
            <a:r>
              <a:rPr lang="zh-CN" altLang="en-US" sz="1600" kern="100" dirty="0">
                <a:effectLst/>
                <a:latin typeface="等线" panose="02010600030101010101" charset="-122"/>
                <a:ea typeface="等线" panose="02010600030101010101" charset="-122"/>
                <a:cs typeface="微软雅黑" panose="020B0503020204020204" pitchFamily="34" charset="-122"/>
              </a:rPr>
              <a:t>通过模块化的设计，可以使团队成员更好地分工合作，各自负责不同模块的开发和维护。这样可以提高开发效率，加快项目的进度。</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4.</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易于测试和调试：</a:t>
            </a:r>
            <a:r>
              <a:rPr lang="zh-CN" altLang="en-US" sz="1600" kern="100" dirty="0">
                <a:effectLst/>
                <a:latin typeface="等线" panose="02010600030101010101" charset="-122"/>
                <a:ea typeface="等线" panose="02010600030101010101" charset="-122"/>
                <a:cs typeface="微软雅黑" panose="020B0503020204020204" pitchFamily="34" charset="-122"/>
              </a:rPr>
              <a:t>模块化的设计使代码更易于测试和调试，可以单独测试和调试每个模块，减少错误的影响范围，提高代码的质量和稳定性。</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5.</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支持扩展和升级：</a:t>
            </a:r>
            <a:r>
              <a:rPr lang="zh-CN" altLang="en-US" sz="1600" kern="100" dirty="0">
                <a:effectLst/>
                <a:latin typeface="等线" panose="02010600030101010101" charset="-122"/>
                <a:ea typeface="等线" panose="02010600030101010101" charset="-122"/>
                <a:cs typeface="微软雅黑" panose="020B0503020204020204" pitchFamily="34" charset="-122"/>
              </a:rPr>
              <a:t>通过模块化的设计，可以更容易地扩展和升级项目，添加新功能或替换旧模块。这样可以使项目更具有灵活性和可扩展性，满足不断变化的需求。</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11988" y="1138564"/>
            <a:ext cx="8471001" cy="4523105"/>
          </a:xfrm>
          <a:prstGeom prst="rect">
            <a:avLst/>
          </a:prstGeom>
          <a:noFill/>
        </p:spPr>
        <p:txBody>
          <a:bodyPr wrap="square" rtlCol="0">
            <a:spAutoFit/>
          </a:bodyPr>
          <a:lstStyle/>
          <a:p>
            <a:pPr marL="0" marR="0" indent="304800" algn="just">
              <a:spcBef>
                <a:spcPts val="0"/>
              </a:spcBef>
              <a:spcAft>
                <a:spcPts val="0"/>
              </a:spcAft>
            </a:pPr>
            <a:r>
              <a:rPr lang="zh-CN" altLang="en-US" sz="1800" kern="100" dirty="0">
                <a:effectLst/>
                <a:latin typeface="等线" panose="02010600030101010101" charset="-122"/>
                <a:ea typeface="等线" panose="02010600030101010101" charset="-122"/>
                <a:cs typeface="微软雅黑" panose="020B0503020204020204" pitchFamily="34" charset="-122"/>
              </a:rPr>
              <a:t>关于开发工具，</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zh-CN" altLang="en-US" sz="1800" kern="100" dirty="0">
                <a:effectLst/>
                <a:latin typeface="等线" panose="02010600030101010101" charset="-122"/>
                <a:ea typeface="等线" panose="02010600030101010101" charset="-122"/>
                <a:cs typeface="微软雅黑" panose="020B0503020204020204" pitchFamily="34" charset="-122"/>
              </a:rPr>
              <a:t>在前端项目开发中，</a:t>
            </a:r>
            <a:r>
              <a:rPr lang="en-US" altLang="zh-CN" sz="1800" kern="100" dirty="0">
                <a:effectLst/>
                <a:latin typeface="等线" panose="02010600030101010101" charset="-122"/>
                <a:ea typeface="等线" panose="02010600030101010101" charset="-122"/>
                <a:cs typeface="微软雅黑" panose="020B0503020204020204" pitchFamily="34" charset="-122"/>
              </a:rPr>
              <a:t>F12</a:t>
            </a:r>
            <a:r>
              <a:rPr lang="zh-CN" altLang="en-US" sz="1800" kern="100" dirty="0">
                <a:effectLst/>
                <a:latin typeface="等线" panose="02010600030101010101" charset="-122"/>
                <a:ea typeface="等线" panose="02010600030101010101" charset="-122"/>
                <a:cs typeface="微软雅黑" panose="020B0503020204020204" pitchFamily="34" charset="-122"/>
              </a:rPr>
              <a:t>开发工具是开发者们的得力助手，扮演着至关重要的角色。</a:t>
            </a:r>
            <a:r>
              <a:rPr lang="en-US" altLang="zh-CN" sz="1800" kern="100" dirty="0">
                <a:effectLst/>
                <a:latin typeface="等线" panose="02010600030101010101" charset="-122"/>
                <a:ea typeface="等线" panose="02010600030101010101" charset="-122"/>
                <a:cs typeface="微软雅黑" panose="020B0503020204020204" pitchFamily="34" charset="-122"/>
              </a:rPr>
              <a:t>F12</a:t>
            </a:r>
            <a:r>
              <a:rPr lang="zh-CN" altLang="en-US" sz="1800" kern="100" dirty="0">
                <a:effectLst/>
                <a:latin typeface="等线" panose="02010600030101010101" charset="-122"/>
                <a:ea typeface="等线" panose="02010600030101010101" charset="-122"/>
                <a:cs typeface="微软雅黑" panose="020B0503020204020204" pitchFamily="34" charset="-122"/>
              </a:rPr>
              <a:t>开发工具是现代浏览器内置的开发者工具，提供了一系列功能和工具，帮助开发者调试、测试和优化前端项目。它对于我这次开发的帮助大概如下：</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800" kern="100" dirty="0">
                <a:solidFill>
                  <a:schemeClr val="accent1"/>
                </a:solidFill>
                <a:effectLst/>
                <a:latin typeface="等线" panose="02010600030101010101" charset="-122"/>
                <a:ea typeface="等线" panose="02010600030101010101" charset="-122"/>
                <a:cs typeface="微软雅黑" panose="020B0503020204020204" pitchFamily="34" charset="-122"/>
              </a:rPr>
              <a:t>1.</a:t>
            </a:r>
            <a:r>
              <a:rPr lang="zh-CN" altLang="en-US" sz="1800" kern="100" dirty="0">
                <a:solidFill>
                  <a:schemeClr val="accent1"/>
                </a:solidFill>
                <a:effectLst/>
                <a:latin typeface="等线" panose="02010600030101010101" charset="-122"/>
                <a:ea typeface="等线" panose="02010600030101010101" charset="-122"/>
                <a:cs typeface="微软雅黑" panose="020B0503020204020204" pitchFamily="34" charset="-122"/>
              </a:rPr>
              <a:t>实时调试和修改代码：</a:t>
            </a:r>
            <a:r>
              <a:rPr lang="zh-CN" altLang="en-US" sz="1800" kern="100" dirty="0">
                <a:effectLst/>
                <a:latin typeface="等线" panose="02010600030101010101" charset="-122"/>
                <a:ea typeface="等线" panose="02010600030101010101" charset="-122"/>
                <a:cs typeface="微软雅黑" panose="020B0503020204020204" pitchFamily="34" charset="-122"/>
              </a:rPr>
              <a:t>开发者可以在浏览器中直接修改页面的</a:t>
            </a:r>
            <a:r>
              <a:rPr lang="en-US" altLang="zh-CN" sz="1800" kern="100" dirty="0">
                <a:effectLst/>
                <a:latin typeface="等线" panose="02010600030101010101" charset="-122"/>
                <a:ea typeface="等线" panose="02010600030101010101" charset="-122"/>
                <a:cs typeface="微软雅黑" panose="020B0503020204020204" pitchFamily="34" charset="-122"/>
              </a:rPr>
              <a:t>HTML</a:t>
            </a:r>
            <a:r>
              <a:rPr lang="zh-CN" altLang="en-US" sz="1800" kern="100" dirty="0">
                <a:effectLst/>
                <a:latin typeface="等线" panose="02010600030101010101" charset="-122"/>
                <a:ea typeface="等线" panose="02010600030101010101" charset="-122"/>
                <a:cs typeface="微软雅黑" panose="020B0503020204020204" pitchFamily="34" charset="-122"/>
              </a:rPr>
              <a:t>、</a:t>
            </a:r>
            <a:r>
              <a:rPr lang="en-US" altLang="zh-CN" sz="1800" kern="100" dirty="0">
                <a:effectLst/>
                <a:latin typeface="等线" panose="02010600030101010101" charset="-122"/>
                <a:ea typeface="等线" panose="02010600030101010101" charset="-122"/>
                <a:cs typeface="微软雅黑" panose="020B0503020204020204" pitchFamily="34" charset="-122"/>
              </a:rPr>
              <a:t>CSS</a:t>
            </a:r>
            <a:r>
              <a:rPr lang="zh-CN" altLang="en-US" sz="1800" kern="100" dirty="0">
                <a:effectLst/>
                <a:latin typeface="等线" panose="02010600030101010101" charset="-122"/>
                <a:ea typeface="等线" panose="02010600030101010101" charset="-122"/>
                <a:cs typeface="微软雅黑" panose="020B0503020204020204" pitchFamily="34" charset="-122"/>
              </a:rPr>
              <a:t>和</a:t>
            </a:r>
            <a:r>
              <a:rPr lang="en-US" altLang="zh-CN" sz="1800" kern="100" dirty="0">
                <a:effectLst/>
                <a:latin typeface="等线" panose="02010600030101010101" charset="-122"/>
                <a:ea typeface="等线" panose="02010600030101010101" charset="-122"/>
                <a:cs typeface="微软雅黑" panose="020B0503020204020204" pitchFamily="34" charset="-122"/>
              </a:rPr>
              <a:t>JavaScript</a:t>
            </a:r>
            <a:r>
              <a:rPr lang="zh-CN" altLang="en-US" sz="1800" kern="100" dirty="0">
                <a:effectLst/>
                <a:latin typeface="等线" panose="02010600030101010101" charset="-122"/>
                <a:ea typeface="等线" panose="02010600030101010101" charset="-122"/>
                <a:cs typeface="微软雅黑" panose="020B0503020204020204" pitchFamily="34" charset="-122"/>
              </a:rPr>
              <a:t>代码，并实时查看修改后的效果。这有助于开发者快速调试和定位问题，提高开发效率。   </a:t>
            </a:r>
            <a:endParaRPr lang="zh-CN" altLang="en-US" sz="18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r>
              <a:rPr lang="zh-CN" altLang="en-US" sz="1800" kern="100" dirty="0">
                <a:solidFill>
                  <a:schemeClr val="accent1"/>
                </a:solidFill>
                <a:effectLst/>
                <a:latin typeface="等线" panose="02010600030101010101" charset="-122"/>
                <a:ea typeface="等线" panose="02010600030101010101" charset="-122"/>
                <a:cs typeface="微软雅黑" panose="020B0503020204020204" pitchFamily="34" charset="-122"/>
              </a:rPr>
              <a:t> </a:t>
            </a:r>
            <a:r>
              <a:rPr lang="en-US" altLang="zh-CN" sz="1800" kern="100" dirty="0">
                <a:solidFill>
                  <a:schemeClr val="accent1"/>
                </a:solidFill>
                <a:effectLst/>
                <a:latin typeface="等线" panose="02010600030101010101" charset="-122"/>
                <a:ea typeface="等线" panose="02010600030101010101" charset="-122"/>
                <a:cs typeface="微软雅黑" panose="020B0503020204020204" pitchFamily="34" charset="-122"/>
              </a:rPr>
              <a:t>2.</a:t>
            </a:r>
            <a:r>
              <a:rPr lang="zh-CN" altLang="en-US" sz="1800" kern="100" dirty="0">
                <a:solidFill>
                  <a:schemeClr val="accent1"/>
                </a:solidFill>
                <a:effectLst/>
                <a:latin typeface="等线" panose="02010600030101010101" charset="-122"/>
                <a:ea typeface="等线" panose="02010600030101010101" charset="-122"/>
                <a:cs typeface="微软雅黑" panose="020B0503020204020204" pitchFamily="34" charset="-122"/>
              </a:rPr>
              <a:t>元素检查和定位：</a:t>
            </a:r>
            <a:r>
              <a:rPr lang="en-US" altLang="zh-CN" sz="1800" kern="100" dirty="0">
                <a:effectLst/>
                <a:latin typeface="等线" panose="02010600030101010101" charset="-122"/>
                <a:ea typeface="等线" panose="02010600030101010101" charset="-122"/>
                <a:cs typeface="微软雅黑" panose="020B0503020204020204" pitchFamily="34" charset="-122"/>
              </a:rPr>
              <a:t>F12</a:t>
            </a:r>
            <a:r>
              <a:rPr lang="zh-CN" altLang="en-US" sz="1800" kern="100" dirty="0">
                <a:effectLst/>
                <a:latin typeface="等线" panose="02010600030101010101" charset="-122"/>
                <a:ea typeface="等线" panose="02010600030101010101" charset="-122"/>
                <a:cs typeface="微软雅黑" panose="020B0503020204020204" pitchFamily="34" charset="-122"/>
              </a:rPr>
              <a:t>开发工具中的元素检查功能可以帮助开发者查看页面的</a:t>
            </a:r>
            <a:r>
              <a:rPr lang="en-US" altLang="zh-CN" sz="1800" kern="100" dirty="0">
                <a:effectLst/>
                <a:latin typeface="等线" panose="02010600030101010101" charset="-122"/>
                <a:ea typeface="等线" panose="02010600030101010101" charset="-122"/>
                <a:cs typeface="微软雅黑" panose="020B0503020204020204" pitchFamily="34" charset="-122"/>
              </a:rPr>
              <a:t>DOM</a:t>
            </a:r>
            <a:r>
              <a:rPr lang="zh-CN" altLang="en-US" sz="1800" kern="100" dirty="0">
                <a:effectLst/>
                <a:latin typeface="等线" panose="02010600030101010101" charset="-122"/>
                <a:ea typeface="等线" panose="02010600030101010101" charset="-122"/>
                <a:cs typeface="微软雅黑" panose="020B0503020204020204" pitchFamily="34" charset="-122"/>
              </a:rPr>
              <a:t>结构、样式和布局，快速定位元素的位置和属性。这对于调试页面布局和样式非常有用。   </a:t>
            </a:r>
            <a:endParaRPr lang="zh-CN" altLang="en-US" sz="18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r>
              <a:rPr lang="zh-CN" altLang="en-US" sz="1800" kern="100" dirty="0">
                <a:solidFill>
                  <a:schemeClr val="accent1"/>
                </a:solidFill>
                <a:effectLst/>
                <a:latin typeface="等线" panose="02010600030101010101" charset="-122"/>
                <a:ea typeface="等线" panose="02010600030101010101" charset="-122"/>
                <a:cs typeface="微软雅黑" panose="020B0503020204020204" pitchFamily="34" charset="-122"/>
              </a:rPr>
              <a:t> </a:t>
            </a:r>
            <a:r>
              <a:rPr lang="en-US" altLang="zh-CN" sz="1800" kern="100" dirty="0">
                <a:solidFill>
                  <a:schemeClr val="accent1"/>
                </a:solidFill>
                <a:effectLst/>
                <a:latin typeface="等线" panose="02010600030101010101" charset="-122"/>
                <a:ea typeface="等线" panose="02010600030101010101" charset="-122"/>
                <a:cs typeface="微软雅黑" panose="020B0503020204020204" pitchFamily="34" charset="-122"/>
              </a:rPr>
              <a:t>3.</a:t>
            </a:r>
            <a:r>
              <a:rPr lang="zh-CN" altLang="en-US" sz="1800" kern="100" dirty="0">
                <a:solidFill>
                  <a:schemeClr val="accent1"/>
                </a:solidFill>
                <a:effectLst/>
                <a:latin typeface="等线" panose="02010600030101010101" charset="-122"/>
                <a:ea typeface="等线" panose="02010600030101010101" charset="-122"/>
                <a:cs typeface="微软雅黑" panose="020B0503020204020204" pitchFamily="34" charset="-122"/>
              </a:rPr>
              <a:t>网络监控和性能分析：</a:t>
            </a:r>
            <a:r>
              <a:rPr lang="en-US" altLang="zh-CN" sz="1800" kern="100" dirty="0">
                <a:effectLst/>
                <a:latin typeface="等线" panose="02010600030101010101" charset="-122"/>
                <a:ea typeface="等线" panose="02010600030101010101" charset="-122"/>
                <a:cs typeface="微软雅黑" panose="020B0503020204020204" pitchFamily="34" charset="-122"/>
              </a:rPr>
              <a:t>F12</a:t>
            </a:r>
            <a:r>
              <a:rPr lang="zh-CN" altLang="en-US" sz="1800" kern="100" dirty="0">
                <a:effectLst/>
                <a:latin typeface="等线" panose="02010600030101010101" charset="-122"/>
                <a:ea typeface="等线" panose="02010600030101010101" charset="-122"/>
                <a:cs typeface="微软雅黑" panose="020B0503020204020204" pitchFamily="34" charset="-122"/>
              </a:rPr>
              <a:t>开发工具提供了网络监控和性能分析功能，可以查看页面加载过程中的网络请求、响应时间和资源大小，帮助开发者优化页面加载速度和性能。     </a:t>
            </a:r>
            <a:endParaRPr lang="zh-CN" altLang="en-US" sz="18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r>
              <a:rPr lang="en-US" altLang="zh-CN" sz="1800" kern="100" dirty="0">
                <a:solidFill>
                  <a:schemeClr val="accent1"/>
                </a:solidFill>
                <a:effectLst/>
                <a:latin typeface="等线" panose="02010600030101010101" charset="-122"/>
                <a:ea typeface="等线" panose="02010600030101010101" charset="-122"/>
                <a:cs typeface="微软雅黑" panose="020B0503020204020204" pitchFamily="34" charset="-122"/>
              </a:rPr>
              <a:t>4.Console</a:t>
            </a:r>
            <a:r>
              <a:rPr lang="zh-CN" altLang="en-US" sz="1800" kern="100" dirty="0">
                <a:solidFill>
                  <a:schemeClr val="accent1"/>
                </a:solidFill>
                <a:effectLst/>
                <a:latin typeface="等线" panose="02010600030101010101" charset="-122"/>
                <a:ea typeface="等线" panose="02010600030101010101" charset="-122"/>
                <a:cs typeface="微软雅黑" panose="020B0503020204020204" pitchFamily="34" charset="-122"/>
              </a:rPr>
              <a:t>调试：</a:t>
            </a:r>
            <a:r>
              <a:rPr lang="en-US" altLang="zh-CN" sz="1800" kern="100" dirty="0">
                <a:effectLst/>
                <a:latin typeface="等线" panose="02010600030101010101" charset="-122"/>
                <a:ea typeface="等线" panose="02010600030101010101" charset="-122"/>
                <a:cs typeface="微软雅黑" panose="020B0503020204020204" pitchFamily="34" charset="-122"/>
              </a:rPr>
              <a:t>F12</a:t>
            </a:r>
            <a:r>
              <a:rPr lang="zh-CN" altLang="en-US" sz="1800" kern="100" dirty="0">
                <a:effectLst/>
                <a:latin typeface="等线" panose="02010600030101010101" charset="-122"/>
                <a:ea typeface="等线" panose="02010600030101010101" charset="-122"/>
                <a:cs typeface="微软雅黑" panose="020B0503020204020204" pitchFamily="34" charset="-122"/>
              </a:rPr>
              <a:t>开发工具中的</a:t>
            </a:r>
            <a:r>
              <a:rPr lang="en-US" altLang="zh-CN" sz="1800" kern="100" dirty="0">
                <a:effectLst/>
                <a:latin typeface="等线" panose="02010600030101010101" charset="-122"/>
                <a:ea typeface="等线" panose="02010600030101010101" charset="-122"/>
                <a:cs typeface="微软雅黑" panose="020B0503020204020204" pitchFamily="34" charset="-122"/>
              </a:rPr>
              <a:t>Console</a:t>
            </a:r>
            <a:r>
              <a:rPr lang="zh-CN" altLang="en-US" sz="1800" kern="100" dirty="0">
                <a:effectLst/>
                <a:latin typeface="等线" panose="02010600030101010101" charset="-122"/>
                <a:ea typeface="等线" panose="02010600030101010101" charset="-122"/>
                <a:cs typeface="微软雅黑" panose="020B0503020204020204" pitchFamily="34" charset="-122"/>
              </a:rPr>
              <a:t>面板可以输出</a:t>
            </a:r>
            <a:r>
              <a:rPr lang="en-US" altLang="zh-CN" sz="1800" kern="100" dirty="0">
                <a:effectLst/>
                <a:latin typeface="等线" panose="02010600030101010101" charset="-122"/>
                <a:ea typeface="等线" panose="02010600030101010101" charset="-122"/>
                <a:cs typeface="微软雅黑" panose="020B0503020204020204" pitchFamily="34" charset="-122"/>
              </a:rPr>
              <a:t>JavaScript</a:t>
            </a:r>
            <a:r>
              <a:rPr lang="zh-CN" altLang="en-US" sz="1800" kern="100" dirty="0">
                <a:effectLst/>
                <a:latin typeface="等线" panose="02010600030101010101" charset="-122"/>
                <a:ea typeface="等线" panose="02010600030101010101" charset="-122"/>
                <a:cs typeface="微软雅黑" panose="020B0503020204020204" pitchFamily="34" charset="-122"/>
              </a:rPr>
              <a:t>代码的调试信息、错误信息和警告信息，帮助开发者快速定位代码问题并进行调试。   除此之外，它还有移动设备模拟，应用程序调试等等功能都对项目开发提供了大量帮助。</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457074" y="629136"/>
            <a:ext cx="5277852" cy="5445404"/>
          </a:xfrm>
          <a:prstGeom prst="rect">
            <a:avLst/>
          </a:prstGeom>
        </p:spPr>
      </p:pic>
      <p:sp>
        <p:nvSpPr>
          <p:cNvPr id="3" name="矩形 2"/>
          <p:cNvSpPr/>
          <p:nvPr/>
        </p:nvSpPr>
        <p:spPr>
          <a:xfrm flipV="1">
            <a:off x="0" y="3667956"/>
            <a:ext cx="12192000" cy="3190043"/>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panose="020B0502040204020203" charset="-122"/>
              <a:cs typeface="+mn-cs"/>
            </a:endParaRPr>
          </a:p>
        </p:txBody>
      </p:sp>
      <p:pic>
        <p:nvPicPr>
          <p:cNvPr id="13" name="图形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7074" y="680577"/>
            <a:ext cx="5277852" cy="5445404"/>
          </a:xfrm>
          <a:prstGeom prst="rect">
            <a:avLst/>
          </a:prstGeom>
        </p:spPr>
      </p:pic>
      <p:sp>
        <p:nvSpPr>
          <p:cNvPr id="2" name="文本框 1"/>
          <p:cNvSpPr txBox="1"/>
          <p:nvPr/>
        </p:nvSpPr>
        <p:spPr>
          <a:xfrm>
            <a:off x="4341809" y="2836949"/>
            <a:ext cx="3508381" cy="923330"/>
          </a:xfrm>
          <a:prstGeom prst="rect">
            <a:avLst/>
          </a:prstGeom>
          <a:noFill/>
        </p:spPr>
        <p:txBody>
          <a:bodyPr wrap="square" rtlCol="0">
            <a:spAutoFit/>
          </a:bodyPr>
          <a:lstStyle/>
          <a:p>
            <a:pPr algn="dist"/>
            <a:r>
              <a:rPr lang="zh-CN" altLang="en-US" sz="5400" b="1" dirty="0">
                <a:solidFill>
                  <a:srgbClr val="3843B3"/>
                </a:solidFill>
                <a:latin typeface="微软雅黑" panose="020B0503020204020204" pitchFamily="34" charset="-122"/>
                <a:ea typeface="微软雅黑" panose="020B0503020204020204" pitchFamily="34" charset="-122"/>
              </a:rPr>
              <a:t>感谢聆听</a:t>
            </a:r>
            <a:endParaRPr lang="zh-CN" altLang="en-US" sz="5400" b="1" dirty="0">
              <a:solidFill>
                <a:srgbClr val="3843B3"/>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341809" y="3707963"/>
            <a:ext cx="3508381" cy="400110"/>
          </a:xfrm>
          <a:prstGeom prst="rect">
            <a:avLst/>
          </a:prstGeom>
          <a:noFill/>
        </p:spPr>
        <p:txBody>
          <a:bodyPr wrap="square" rtlCol="0">
            <a:spAutoFit/>
          </a:bodyPr>
          <a:lstStyle/>
          <a:p>
            <a:pPr algn="dist"/>
            <a:r>
              <a:rPr lang="en-US" altLang="zh-CN" sz="2000" b="1" dirty="0">
                <a:ln>
                  <a:solidFill>
                    <a:schemeClr val="bg1"/>
                  </a:solidFill>
                </a:ln>
                <a:noFill/>
                <a:latin typeface="Novecento wide Bold" panose="00000805000000000000" pitchFamily="50" charset="0"/>
                <a:ea typeface="思源黑体 Medium" panose="020B0600000000000000" pitchFamily="34" charset="-122"/>
              </a:rPr>
              <a:t>Thanks for listening</a:t>
            </a:r>
            <a:endParaRPr lang="zh-CN" altLang="en-US" sz="2000" b="1" dirty="0">
              <a:ln>
                <a:solidFill>
                  <a:schemeClr val="bg1"/>
                </a:solidFill>
              </a:ln>
              <a:noFill/>
              <a:latin typeface="Novecento wide Bold" panose="00000805000000000000" pitchFamily="50" charset="0"/>
              <a:ea typeface="思源黑体 Medium" panose="020B0600000000000000"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项目介绍</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1</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355507" y="2461803"/>
            <a:ext cx="1912620" cy="19733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项目选题</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912870" y="939165"/>
            <a:ext cx="2715895" cy="583565"/>
          </a:xfrm>
          <a:prstGeom prst="rect">
            <a:avLst/>
          </a:prstGeom>
          <a:noFill/>
        </p:spPr>
        <p:txBody>
          <a:bodyPr wrap="square" rtlCol="0">
            <a:spAutoFit/>
          </a:bodyPr>
          <a:lstStyle/>
          <a:p>
            <a:r>
              <a:rPr lang="zh-CN" altLang="en-US" sz="3200" b="1"/>
              <a:t>会议管理系统</a:t>
            </a:r>
            <a:endParaRPr lang="zh-CN" altLang="en-US" sz="3200" b="1"/>
          </a:p>
        </p:txBody>
      </p:sp>
      <p:sp>
        <p:nvSpPr>
          <p:cNvPr id="7" name="文本框 6"/>
          <p:cNvSpPr txBox="1"/>
          <p:nvPr/>
        </p:nvSpPr>
        <p:spPr>
          <a:xfrm>
            <a:off x="1909445" y="2073275"/>
            <a:ext cx="6895465" cy="3091180"/>
          </a:xfrm>
          <a:prstGeom prst="rect">
            <a:avLst/>
          </a:prstGeom>
          <a:noFill/>
        </p:spPr>
        <p:txBody>
          <a:bodyPr wrap="square" rtlCol="0">
            <a:noAutofit/>
          </a:bodyPr>
          <a:lstStyle/>
          <a:p>
            <a:r>
              <a:rPr lang="zh-CN" altLang="en-US"/>
              <a:t>在工作室的团队活动中，开会是必不可少的主体，但是我们也常常发现，每次会议的时 间并不只是损失在会议中的头脑风暴，在每次会议结束之后，我们仍无法及时回忆起会 议上的细枝末节以及分工安排，这时大家就又会私下里进行不断地询问与确认，最后实 际上的耗时远超我们会议上的时间。因此，考虑到第三方应用的安全性，我们打算采用 自研的会议纪要管理系统，在保证会议纪要不会外泄的前提下，缩短我们的非必要耗时，提高我们的办公效率，优化我们的工作流程，减少沟通误差，提高团队协作效率。同时，让我们能够更好地保护敏感信息，确保团队内部信息的安全性。通过这样的创新举措，我们期待能够更加高效地开展团队活动，提升工作效率，实现更好的团队合作和成果。</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项目展示</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17" name="图片 16" descr="登录"/>
          <p:cNvPicPr>
            <a:picLocks noChangeAspect="1"/>
          </p:cNvPicPr>
          <p:nvPr/>
        </p:nvPicPr>
        <p:blipFill>
          <a:blip r:embed="rId3"/>
          <a:stretch>
            <a:fillRect/>
          </a:stretch>
        </p:blipFill>
        <p:spPr>
          <a:xfrm>
            <a:off x="233045" y="1258570"/>
            <a:ext cx="4015105" cy="2049780"/>
          </a:xfrm>
          <a:prstGeom prst="rect">
            <a:avLst/>
          </a:prstGeom>
        </p:spPr>
      </p:pic>
      <p:pic>
        <p:nvPicPr>
          <p:cNvPr id="18" name="图片 17" descr="页面"/>
          <p:cNvPicPr>
            <a:picLocks noChangeAspect="1"/>
          </p:cNvPicPr>
          <p:nvPr/>
        </p:nvPicPr>
        <p:blipFill>
          <a:blip r:embed="rId4"/>
          <a:stretch>
            <a:fillRect/>
          </a:stretch>
        </p:blipFill>
        <p:spPr>
          <a:xfrm>
            <a:off x="4465320" y="461010"/>
            <a:ext cx="5080000" cy="2701925"/>
          </a:xfrm>
          <a:prstGeom prst="rect">
            <a:avLst/>
          </a:prstGeom>
        </p:spPr>
      </p:pic>
      <p:pic>
        <p:nvPicPr>
          <p:cNvPr id="19" name="图片 18" descr="页面2"/>
          <p:cNvPicPr>
            <a:picLocks noChangeAspect="1"/>
          </p:cNvPicPr>
          <p:nvPr/>
        </p:nvPicPr>
        <p:blipFill>
          <a:blip r:embed="rId5"/>
          <a:stretch>
            <a:fillRect/>
          </a:stretch>
        </p:blipFill>
        <p:spPr>
          <a:xfrm>
            <a:off x="162560" y="3743960"/>
            <a:ext cx="4465955" cy="2708275"/>
          </a:xfrm>
          <a:prstGeom prst="rect">
            <a:avLst/>
          </a:prstGeom>
        </p:spPr>
      </p:pic>
      <p:pic>
        <p:nvPicPr>
          <p:cNvPr id="20" name="图片 19" descr="查看"/>
          <p:cNvPicPr>
            <a:picLocks noChangeAspect="1"/>
          </p:cNvPicPr>
          <p:nvPr/>
        </p:nvPicPr>
        <p:blipFill>
          <a:blip r:embed="rId6"/>
          <a:stretch>
            <a:fillRect/>
          </a:stretch>
        </p:blipFill>
        <p:spPr>
          <a:xfrm>
            <a:off x="4839335" y="3623310"/>
            <a:ext cx="4892040" cy="29349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设计思路</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19" name="组合 19"/>
          <p:cNvGrpSpPr/>
          <p:nvPr/>
        </p:nvGrpSpPr>
        <p:grpSpPr>
          <a:xfrm>
            <a:off x="1694815" y="1009650"/>
            <a:ext cx="4514850" cy="1075690"/>
            <a:chOff x="475180" y="170597"/>
            <a:chExt cx="4415049" cy="1339756"/>
          </a:xfrm>
        </p:grpSpPr>
        <p:sp>
          <p:nvSpPr>
            <p:cNvPr id="5" name="矩形 4"/>
            <p:cNvSpPr/>
            <p:nvPr/>
          </p:nvSpPr>
          <p:spPr>
            <a:xfrm>
              <a:off x="2147466" y="170597"/>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333375" algn="just">
                <a:spcAft>
                  <a:spcPts val="1200"/>
                </a:spcAft>
              </a:pPr>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页面</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7" name="矩形 5"/>
            <p:cNvSpPr/>
            <p:nvPr/>
          </p:nvSpPr>
          <p:spPr>
            <a:xfrm>
              <a:off x="2147030" y="1175983"/>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3" name="矩形 6"/>
            <p:cNvSpPr/>
            <p:nvPr/>
          </p:nvSpPr>
          <p:spPr>
            <a:xfrm>
              <a:off x="475180" y="1175983"/>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登录注册</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 name="矩形 9"/>
            <p:cNvSpPr/>
            <p:nvPr/>
          </p:nvSpPr>
          <p:spPr>
            <a:xfrm>
              <a:off x="3709698" y="1175983"/>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5971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普通用户</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15" name="直接连接符 11"/>
            <p:cNvCxnSpPr/>
            <p:nvPr/>
          </p:nvCxnSpPr>
          <p:spPr>
            <a:xfrm>
              <a:off x="1030406" y="805218"/>
              <a:ext cx="33437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箭头连接符 13"/>
            <p:cNvCxnSpPr/>
            <p:nvPr/>
          </p:nvCxnSpPr>
          <p:spPr>
            <a:xfrm>
              <a:off x="1071350" y="805218"/>
              <a:ext cx="0" cy="3889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4"/>
            <p:cNvCxnSpPr/>
            <p:nvPr/>
          </p:nvCxnSpPr>
          <p:spPr>
            <a:xfrm>
              <a:off x="2770496" y="805218"/>
              <a:ext cx="6824" cy="429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5"/>
            <p:cNvCxnSpPr/>
            <p:nvPr/>
          </p:nvCxnSpPr>
          <p:spPr>
            <a:xfrm>
              <a:off x="4367284" y="793847"/>
              <a:ext cx="6824" cy="423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flipH="1" flipV="1">
              <a:off x="2743200" y="504967"/>
              <a:ext cx="20472" cy="3070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文本框 20"/>
          <p:cNvSpPr txBox="1"/>
          <p:nvPr/>
        </p:nvSpPr>
        <p:spPr>
          <a:xfrm>
            <a:off x="1661160" y="1021080"/>
            <a:ext cx="1436370" cy="368300"/>
          </a:xfrm>
          <a:prstGeom prst="rect">
            <a:avLst/>
          </a:prstGeom>
          <a:noFill/>
        </p:spPr>
        <p:txBody>
          <a:bodyPr wrap="square" rtlCol="0">
            <a:spAutoFit/>
          </a:bodyPr>
          <a:lstStyle/>
          <a:p>
            <a:r>
              <a:rPr lang="zh-CN" altLang="en-US"/>
              <a:t>页面主要有：</a:t>
            </a:r>
            <a:endParaRPr lang="zh-CN" altLang="en-US"/>
          </a:p>
        </p:txBody>
      </p:sp>
      <p:sp>
        <p:nvSpPr>
          <p:cNvPr id="22" name="文本框 21"/>
          <p:cNvSpPr txBox="1"/>
          <p:nvPr/>
        </p:nvSpPr>
        <p:spPr>
          <a:xfrm>
            <a:off x="852805" y="2461895"/>
            <a:ext cx="2329815" cy="368300"/>
          </a:xfrm>
          <a:prstGeom prst="rect">
            <a:avLst/>
          </a:prstGeom>
          <a:noFill/>
        </p:spPr>
        <p:txBody>
          <a:bodyPr wrap="square" rtlCol="0">
            <a:spAutoFit/>
          </a:bodyPr>
          <a:lstStyle/>
          <a:p>
            <a:r>
              <a:rPr lang="zh-CN" altLang="en-US"/>
              <a:t>数据存储结构主要为：</a:t>
            </a:r>
            <a:endParaRPr lang="zh-CN" altLang="en-US"/>
          </a:p>
        </p:txBody>
      </p:sp>
      <p:grpSp>
        <p:nvGrpSpPr>
          <p:cNvPr id="92" name="组合 92"/>
          <p:cNvGrpSpPr/>
          <p:nvPr/>
        </p:nvGrpSpPr>
        <p:grpSpPr>
          <a:xfrm>
            <a:off x="93980" y="3658235"/>
            <a:ext cx="4342130" cy="1214755"/>
            <a:chOff x="146024" y="286603"/>
            <a:chExt cx="4678460" cy="1214650"/>
          </a:xfrm>
        </p:grpSpPr>
        <p:sp>
          <p:nvSpPr>
            <p:cNvPr id="73" name="流程图: 过程 73"/>
            <p:cNvSpPr/>
            <p:nvPr/>
          </p:nvSpPr>
          <p:spPr>
            <a:xfrm>
              <a:off x="1883391" y="286603"/>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9304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用户信息</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74" name="流程图: 过程 74"/>
            <p:cNvSpPr/>
            <p:nvPr/>
          </p:nvSpPr>
          <p:spPr>
            <a:xfrm>
              <a:off x="146024"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用户名</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75" name="流程图: 过程 75"/>
            <p:cNvSpPr/>
            <p:nvPr/>
          </p:nvSpPr>
          <p:spPr>
            <a:xfrm>
              <a:off x="3744484"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9304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申请状态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76" name="流程图: 过程 76"/>
            <p:cNvSpPr/>
            <p:nvPr/>
          </p:nvSpPr>
          <p:spPr>
            <a:xfrm>
              <a:off x="1372048"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密码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77" name="流程图: 过程 77"/>
            <p:cNvSpPr/>
            <p:nvPr/>
          </p:nvSpPr>
          <p:spPr>
            <a:xfrm>
              <a:off x="2520735"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管理员状态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78" name="直接连接符 78"/>
            <p:cNvCxnSpPr/>
            <p:nvPr/>
          </p:nvCxnSpPr>
          <p:spPr>
            <a:xfrm>
              <a:off x="791570" y="832513"/>
              <a:ext cx="36507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箭头连接符 87"/>
            <p:cNvCxnSpPr/>
            <p:nvPr/>
          </p:nvCxnSpPr>
          <p:spPr>
            <a:xfrm>
              <a:off x="812041"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8"/>
            <p:cNvCxnSpPr/>
            <p:nvPr/>
          </p:nvCxnSpPr>
          <p:spPr>
            <a:xfrm>
              <a:off x="1994847"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9"/>
            <p:cNvCxnSpPr/>
            <p:nvPr/>
          </p:nvCxnSpPr>
          <p:spPr>
            <a:xfrm>
              <a:off x="3143533"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90"/>
            <p:cNvCxnSpPr/>
            <p:nvPr/>
          </p:nvCxnSpPr>
          <p:spPr>
            <a:xfrm>
              <a:off x="4428697"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1"/>
            <p:cNvCxnSpPr>
              <a:stCxn id="73" idx="2"/>
            </p:cNvCxnSpPr>
            <p:nvPr/>
          </p:nvCxnSpPr>
          <p:spPr>
            <a:xfrm>
              <a:off x="2423391" y="641444"/>
              <a:ext cx="0" cy="184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组合 7"/>
          <p:cNvGrpSpPr/>
          <p:nvPr/>
        </p:nvGrpSpPr>
        <p:grpSpPr>
          <a:xfrm>
            <a:off x="4546600" y="4665980"/>
            <a:ext cx="5121910" cy="1769745"/>
            <a:chOff x="0" y="238836"/>
            <a:chExt cx="5245290" cy="2258704"/>
          </a:xfrm>
        </p:grpSpPr>
        <p:sp>
          <p:nvSpPr>
            <p:cNvPr id="57" name="流程图: 过程 94"/>
            <p:cNvSpPr/>
            <p:nvPr/>
          </p:nvSpPr>
          <p:spPr>
            <a:xfrm>
              <a:off x="2088107" y="126241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会议信息</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58" name="流程图: 过程 95"/>
            <p:cNvSpPr/>
            <p:nvPr/>
          </p:nvSpPr>
          <p:spPr>
            <a:xfrm>
              <a:off x="941742"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3333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id</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59" name="流程图: 过程 96"/>
            <p:cNvSpPr/>
            <p:nvPr/>
          </p:nvSpPr>
          <p:spPr>
            <a:xfrm>
              <a:off x="3506925"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组别</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0" name="流程图: 过程 97"/>
            <p:cNvSpPr/>
            <p:nvPr/>
          </p:nvSpPr>
          <p:spPr>
            <a:xfrm>
              <a:off x="2166686"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666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会议发布者</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1" name="流程图: 过程 100"/>
            <p:cNvSpPr/>
            <p:nvPr/>
          </p:nvSpPr>
          <p:spPr>
            <a:xfrm>
              <a:off x="900799"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标签</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2" name="流程图: 过程 101"/>
            <p:cNvSpPr/>
            <p:nvPr/>
          </p:nvSpPr>
          <p:spPr>
            <a:xfrm>
              <a:off x="3465982"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个人纪要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3" name="流程图: 过程 102"/>
            <p:cNvSpPr/>
            <p:nvPr/>
          </p:nvSpPr>
          <p:spPr>
            <a:xfrm>
              <a:off x="2125743"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类型</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4" name="流程图: 过程 103"/>
            <p:cNvSpPr/>
            <p:nvPr/>
          </p:nvSpPr>
          <p:spPr>
            <a:xfrm>
              <a:off x="4255827" y="116915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会议内容</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5" name="流程图: 过程 104"/>
            <p:cNvSpPr/>
            <p:nvPr/>
          </p:nvSpPr>
          <p:spPr>
            <a:xfrm>
              <a:off x="4255827" y="748352"/>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图片路径</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6" name="流程图: 过程 105"/>
            <p:cNvSpPr/>
            <p:nvPr/>
          </p:nvSpPr>
          <p:spPr>
            <a:xfrm>
              <a:off x="4255827" y="1576315"/>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会议主题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7" name="流程图: 过程 106"/>
            <p:cNvSpPr/>
            <p:nvPr/>
          </p:nvSpPr>
          <p:spPr>
            <a:xfrm>
              <a:off x="0" y="118280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同意状态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8" name="流程图: 过程 107"/>
            <p:cNvSpPr/>
            <p:nvPr/>
          </p:nvSpPr>
          <p:spPr>
            <a:xfrm>
              <a:off x="0" y="762000"/>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审核状态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9" name="流程图: 过程 108"/>
            <p:cNvSpPr/>
            <p:nvPr/>
          </p:nvSpPr>
          <p:spPr>
            <a:xfrm>
              <a:off x="0" y="1589963"/>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理由</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70" name="直接连接符 109"/>
            <p:cNvCxnSpPr/>
            <p:nvPr/>
          </p:nvCxnSpPr>
          <p:spPr>
            <a:xfrm>
              <a:off x="1395531" y="880281"/>
              <a:ext cx="25498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110"/>
            <p:cNvCxnSpPr/>
            <p:nvPr/>
          </p:nvCxnSpPr>
          <p:spPr>
            <a:xfrm>
              <a:off x="1416002" y="1844723"/>
              <a:ext cx="25691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111"/>
            <p:cNvCxnSpPr/>
            <p:nvPr/>
          </p:nvCxnSpPr>
          <p:spPr>
            <a:xfrm>
              <a:off x="1241946" y="900753"/>
              <a:ext cx="6824" cy="839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112"/>
            <p:cNvCxnSpPr/>
            <p:nvPr/>
          </p:nvCxnSpPr>
          <p:spPr>
            <a:xfrm>
              <a:off x="4007891" y="916675"/>
              <a:ext cx="20472" cy="8325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114"/>
            <p:cNvCxnSpPr>
              <a:stCxn id="57" idx="0"/>
            </p:cNvCxnSpPr>
            <p:nvPr/>
          </p:nvCxnSpPr>
          <p:spPr>
            <a:xfrm flipH="1" flipV="1">
              <a:off x="2572603" y="866633"/>
              <a:ext cx="10236" cy="3957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115"/>
            <p:cNvCxnSpPr/>
            <p:nvPr/>
          </p:nvCxnSpPr>
          <p:spPr>
            <a:xfrm flipV="1">
              <a:off x="2599898" y="1535373"/>
              <a:ext cx="0" cy="3207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116"/>
            <p:cNvCxnSpPr>
              <a:stCxn id="57" idx="1"/>
            </p:cNvCxnSpPr>
            <p:nvPr/>
          </p:nvCxnSpPr>
          <p:spPr>
            <a:xfrm flipH="1">
              <a:off x="1241946" y="1426191"/>
              <a:ext cx="8461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117"/>
            <p:cNvCxnSpPr/>
            <p:nvPr/>
          </p:nvCxnSpPr>
          <p:spPr>
            <a:xfrm flipH="1">
              <a:off x="3002507" y="1407994"/>
              <a:ext cx="1046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箭头连接符 118"/>
            <p:cNvCxnSpPr>
              <a:endCxn id="68" idx="3"/>
            </p:cNvCxnSpPr>
            <p:nvPr/>
          </p:nvCxnSpPr>
          <p:spPr>
            <a:xfrm flipH="1">
              <a:off x="989463" y="925773"/>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119"/>
            <p:cNvCxnSpPr/>
            <p:nvPr/>
          </p:nvCxnSpPr>
          <p:spPr>
            <a:xfrm flipH="1">
              <a:off x="998561" y="1357952"/>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120"/>
            <p:cNvCxnSpPr/>
            <p:nvPr/>
          </p:nvCxnSpPr>
          <p:spPr>
            <a:xfrm flipH="1">
              <a:off x="989463" y="1735540"/>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121"/>
            <p:cNvCxnSpPr>
              <a:endCxn id="61" idx="2"/>
            </p:cNvCxnSpPr>
            <p:nvPr/>
          </p:nvCxnSpPr>
          <p:spPr>
            <a:xfrm flipV="1">
              <a:off x="1395531"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122"/>
            <p:cNvCxnSpPr/>
            <p:nvPr/>
          </p:nvCxnSpPr>
          <p:spPr>
            <a:xfrm flipV="1">
              <a:off x="2554454" y="552734"/>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123"/>
            <p:cNvCxnSpPr/>
            <p:nvPr/>
          </p:nvCxnSpPr>
          <p:spPr>
            <a:xfrm flipV="1">
              <a:off x="3945389"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24"/>
            <p:cNvCxnSpPr>
              <a:endCxn id="65" idx="1"/>
            </p:cNvCxnSpPr>
            <p:nvPr/>
          </p:nvCxnSpPr>
          <p:spPr>
            <a:xfrm flipV="1">
              <a:off x="3991970" y="912125"/>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5"/>
            <p:cNvCxnSpPr/>
            <p:nvPr/>
          </p:nvCxnSpPr>
          <p:spPr>
            <a:xfrm flipV="1">
              <a:off x="4028363" y="1392072"/>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26"/>
            <p:cNvCxnSpPr/>
            <p:nvPr/>
          </p:nvCxnSpPr>
          <p:spPr>
            <a:xfrm flipV="1">
              <a:off x="4057933" y="1751464"/>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27"/>
            <p:cNvCxnSpPr>
              <a:endCxn id="58" idx="0"/>
            </p:cNvCxnSpPr>
            <p:nvPr/>
          </p:nvCxnSpPr>
          <p:spPr>
            <a:xfrm>
              <a:off x="1426191"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28"/>
            <p:cNvCxnSpPr/>
            <p:nvPr/>
          </p:nvCxnSpPr>
          <p:spPr>
            <a:xfrm>
              <a:off x="2599898" y="1869744"/>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29"/>
            <p:cNvCxnSpPr/>
            <p:nvPr/>
          </p:nvCxnSpPr>
          <p:spPr>
            <a:xfrm>
              <a:off x="3964673"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组合 8"/>
          <p:cNvGrpSpPr/>
          <p:nvPr/>
        </p:nvGrpSpPr>
        <p:grpSpPr>
          <a:xfrm>
            <a:off x="3968115" y="2375535"/>
            <a:ext cx="5243195" cy="1884045"/>
            <a:chOff x="0" y="238836"/>
            <a:chExt cx="5245290" cy="2258704"/>
          </a:xfrm>
        </p:grpSpPr>
        <p:sp>
          <p:nvSpPr>
            <p:cNvPr id="136" name="流程图: 过程 130"/>
            <p:cNvSpPr/>
            <p:nvPr/>
          </p:nvSpPr>
          <p:spPr>
            <a:xfrm>
              <a:off x="2088107" y="126241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57150"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疑问反馈信息</a:t>
              </a:r>
              <a:endPar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37" name="流程图: 过程 131"/>
            <p:cNvSpPr/>
            <p:nvPr/>
          </p:nvSpPr>
          <p:spPr>
            <a:xfrm>
              <a:off x="941742"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3333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id</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38" name="流程图: 过程 132"/>
            <p:cNvSpPr/>
            <p:nvPr/>
          </p:nvSpPr>
          <p:spPr>
            <a:xfrm>
              <a:off x="3506925"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组别</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39" name="流程图: 过程 133"/>
            <p:cNvSpPr/>
            <p:nvPr/>
          </p:nvSpPr>
          <p:spPr>
            <a:xfrm>
              <a:off x="2166686"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666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会议发布者</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0" name="流程图: 过程 134"/>
            <p:cNvSpPr/>
            <p:nvPr/>
          </p:nvSpPr>
          <p:spPr>
            <a:xfrm>
              <a:off x="900799"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标签</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1" name="流程图: 过程 135"/>
            <p:cNvSpPr/>
            <p:nvPr/>
          </p:nvSpPr>
          <p:spPr>
            <a:xfrm>
              <a:off x="3465982"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个人纪要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2" name="流程图: 过程 136"/>
            <p:cNvSpPr/>
            <p:nvPr/>
          </p:nvSpPr>
          <p:spPr>
            <a:xfrm>
              <a:off x="2125743"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类型</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3" name="流程图: 过程 137"/>
            <p:cNvSpPr/>
            <p:nvPr/>
          </p:nvSpPr>
          <p:spPr>
            <a:xfrm>
              <a:off x="4255827" y="116915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会议内容</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4" name="流程图: 过程 138"/>
            <p:cNvSpPr/>
            <p:nvPr/>
          </p:nvSpPr>
          <p:spPr>
            <a:xfrm>
              <a:off x="4255827" y="748352"/>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图片路径</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5" name="流程图: 过程 139"/>
            <p:cNvSpPr/>
            <p:nvPr/>
          </p:nvSpPr>
          <p:spPr>
            <a:xfrm>
              <a:off x="4255827" y="1576315"/>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会议主题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6" name="流程图: 过程 140"/>
            <p:cNvSpPr/>
            <p:nvPr/>
          </p:nvSpPr>
          <p:spPr>
            <a:xfrm>
              <a:off x="0" y="118280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回答状态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7" name="流程图: 过程 141"/>
            <p:cNvSpPr/>
            <p:nvPr/>
          </p:nvSpPr>
          <p:spPr>
            <a:xfrm>
              <a:off x="0" y="762000"/>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提问者</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8" name="流程图: 过程 142"/>
            <p:cNvSpPr/>
            <p:nvPr/>
          </p:nvSpPr>
          <p:spPr>
            <a:xfrm>
              <a:off x="0" y="1589963"/>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问题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149" name="直接连接符 143"/>
            <p:cNvCxnSpPr/>
            <p:nvPr/>
          </p:nvCxnSpPr>
          <p:spPr>
            <a:xfrm>
              <a:off x="1395531" y="880281"/>
              <a:ext cx="25498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4"/>
            <p:cNvCxnSpPr/>
            <p:nvPr/>
          </p:nvCxnSpPr>
          <p:spPr>
            <a:xfrm>
              <a:off x="1416002" y="1844723"/>
              <a:ext cx="25691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45"/>
            <p:cNvCxnSpPr/>
            <p:nvPr/>
          </p:nvCxnSpPr>
          <p:spPr>
            <a:xfrm>
              <a:off x="1241946" y="900753"/>
              <a:ext cx="6824" cy="839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46"/>
            <p:cNvCxnSpPr/>
            <p:nvPr/>
          </p:nvCxnSpPr>
          <p:spPr>
            <a:xfrm>
              <a:off x="4007891" y="916675"/>
              <a:ext cx="20472" cy="8325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47"/>
            <p:cNvCxnSpPr/>
            <p:nvPr/>
          </p:nvCxnSpPr>
          <p:spPr>
            <a:xfrm flipH="1" flipV="1">
              <a:off x="2572603" y="866633"/>
              <a:ext cx="10236" cy="3957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48"/>
            <p:cNvCxnSpPr/>
            <p:nvPr/>
          </p:nvCxnSpPr>
          <p:spPr>
            <a:xfrm flipV="1">
              <a:off x="2599898" y="1535373"/>
              <a:ext cx="0" cy="3207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49"/>
            <p:cNvCxnSpPr/>
            <p:nvPr/>
          </p:nvCxnSpPr>
          <p:spPr>
            <a:xfrm flipH="1">
              <a:off x="1241946" y="1426191"/>
              <a:ext cx="8461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0"/>
            <p:cNvCxnSpPr/>
            <p:nvPr/>
          </p:nvCxnSpPr>
          <p:spPr>
            <a:xfrm flipH="1">
              <a:off x="3002507" y="1407994"/>
              <a:ext cx="1046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箭头连接符 151"/>
            <p:cNvCxnSpPr/>
            <p:nvPr/>
          </p:nvCxnSpPr>
          <p:spPr>
            <a:xfrm flipH="1">
              <a:off x="989463" y="925773"/>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2"/>
            <p:cNvCxnSpPr/>
            <p:nvPr/>
          </p:nvCxnSpPr>
          <p:spPr>
            <a:xfrm flipH="1">
              <a:off x="998561" y="1357952"/>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3"/>
            <p:cNvCxnSpPr/>
            <p:nvPr/>
          </p:nvCxnSpPr>
          <p:spPr>
            <a:xfrm flipH="1">
              <a:off x="989463" y="1735540"/>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4"/>
            <p:cNvCxnSpPr/>
            <p:nvPr/>
          </p:nvCxnSpPr>
          <p:spPr>
            <a:xfrm flipV="1">
              <a:off x="1395531"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55"/>
            <p:cNvCxnSpPr/>
            <p:nvPr/>
          </p:nvCxnSpPr>
          <p:spPr>
            <a:xfrm flipV="1">
              <a:off x="2554454" y="552734"/>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56"/>
            <p:cNvCxnSpPr/>
            <p:nvPr/>
          </p:nvCxnSpPr>
          <p:spPr>
            <a:xfrm flipV="1">
              <a:off x="3945389"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57"/>
            <p:cNvCxnSpPr/>
            <p:nvPr/>
          </p:nvCxnSpPr>
          <p:spPr>
            <a:xfrm flipV="1">
              <a:off x="3991970" y="912125"/>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58"/>
            <p:cNvCxnSpPr/>
            <p:nvPr/>
          </p:nvCxnSpPr>
          <p:spPr>
            <a:xfrm flipV="1">
              <a:off x="4028363" y="1392072"/>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59"/>
            <p:cNvCxnSpPr/>
            <p:nvPr/>
          </p:nvCxnSpPr>
          <p:spPr>
            <a:xfrm flipV="1">
              <a:off x="4057933" y="1751464"/>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接箭头连接符 160"/>
            <p:cNvCxnSpPr/>
            <p:nvPr/>
          </p:nvCxnSpPr>
          <p:spPr>
            <a:xfrm>
              <a:off x="1426191"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1"/>
            <p:cNvCxnSpPr/>
            <p:nvPr/>
          </p:nvCxnSpPr>
          <p:spPr>
            <a:xfrm>
              <a:off x="2599898" y="1869744"/>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2"/>
            <p:cNvCxnSpPr/>
            <p:nvPr/>
          </p:nvCxnSpPr>
          <p:spPr>
            <a:xfrm>
              <a:off x="3964673"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流程图: 过程 164"/>
            <p:cNvSpPr/>
            <p:nvPr/>
          </p:nvSpPr>
          <p:spPr>
            <a:xfrm>
              <a:off x="1310185" y="1050878"/>
              <a:ext cx="511791" cy="34119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回答</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170" name="连接符: 肘形 165"/>
            <p:cNvCxnSpPr>
              <a:endCxn id="169" idx="3"/>
            </p:cNvCxnSpPr>
            <p:nvPr/>
          </p:nvCxnSpPr>
          <p:spPr>
            <a:xfrm rot="10800000">
              <a:off x="1821976" y="1221475"/>
              <a:ext cx="279779" cy="8188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功能设计</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2</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355507" y="2461803"/>
            <a:ext cx="1912620" cy="197333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功能设计</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功能设计</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73628"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071245" y="1230630"/>
            <a:ext cx="5093970" cy="474345"/>
          </a:xfrm>
          <a:prstGeom prst="rect">
            <a:avLst/>
          </a:prstGeom>
          <a:noFill/>
        </p:spPr>
        <p:txBody>
          <a:bodyPr wrap="square" rtlCol="0">
            <a:noAutofit/>
          </a:bodyPr>
          <a:lstStyle/>
          <a:p>
            <a:r>
              <a:rPr lang="zh-CN" altLang="en-US"/>
              <a:t>管理员和普通用户的功能主要有以下功能：</a:t>
            </a:r>
            <a:endParaRPr lang="zh-CN" altLang="en-US"/>
          </a:p>
        </p:txBody>
      </p:sp>
      <p:grpSp>
        <p:nvGrpSpPr>
          <p:cNvPr id="38" name="组合 38"/>
          <p:cNvGrpSpPr/>
          <p:nvPr/>
        </p:nvGrpSpPr>
        <p:grpSpPr>
          <a:xfrm>
            <a:off x="977900" y="1863725"/>
            <a:ext cx="5363210" cy="1337310"/>
            <a:chOff x="194223" y="300250"/>
            <a:chExt cx="4636423" cy="1337483"/>
          </a:xfrm>
        </p:grpSpPr>
        <p:sp>
          <p:nvSpPr>
            <p:cNvPr id="23" name="流程图: 过程 21"/>
            <p:cNvSpPr/>
            <p:nvPr/>
          </p:nvSpPr>
          <p:spPr>
            <a:xfrm>
              <a:off x="2166611" y="300250"/>
              <a:ext cx="852985"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1049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4" name="流程图: 过程 22"/>
            <p:cNvSpPr/>
            <p:nvPr/>
          </p:nvSpPr>
          <p:spPr>
            <a:xfrm>
              <a:off x="1490760"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71450"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疑问/反馈</a:t>
              </a:r>
              <a:endPar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6" name="流程图: 过程 26"/>
            <p:cNvSpPr/>
            <p:nvPr/>
          </p:nvSpPr>
          <p:spPr>
            <a:xfrm>
              <a:off x="194223"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l"/>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管理会议纪要</a:t>
              </a:r>
              <a:endPar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7" name="流程图: 过程 27"/>
            <p:cNvSpPr/>
            <p:nvPr/>
          </p:nvSpPr>
          <p:spPr>
            <a:xfrm>
              <a:off x="2650819"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28600"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筛选</a:t>
              </a:r>
              <a:endPar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8" name="流程图: 过程 28"/>
            <p:cNvSpPr/>
            <p:nvPr/>
          </p:nvSpPr>
          <p:spPr>
            <a:xfrm>
              <a:off x="3858646"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26365"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用户申请</a:t>
              </a:r>
              <a:endPar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30" name="直接连接符 30"/>
            <p:cNvCxnSpPr/>
            <p:nvPr/>
          </p:nvCxnSpPr>
          <p:spPr>
            <a:xfrm flipV="1">
              <a:off x="661917" y="859809"/>
              <a:ext cx="3712191" cy="136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1" name="直接连接符 31"/>
            <p:cNvCxnSpPr/>
            <p:nvPr/>
          </p:nvCxnSpPr>
          <p:spPr>
            <a:xfrm>
              <a:off x="2593075" y="682388"/>
              <a:ext cx="0" cy="20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箭头连接符 33"/>
            <p:cNvCxnSpPr/>
            <p:nvPr/>
          </p:nvCxnSpPr>
          <p:spPr>
            <a:xfrm>
              <a:off x="668741" y="880280"/>
              <a:ext cx="0" cy="450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4"/>
            <p:cNvCxnSpPr/>
            <p:nvPr/>
          </p:nvCxnSpPr>
          <p:spPr>
            <a:xfrm>
              <a:off x="2035791" y="873456"/>
              <a:ext cx="0" cy="425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6"/>
            <p:cNvCxnSpPr/>
            <p:nvPr/>
          </p:nvCxnSpPr>
          <p:spPr>
            <a:xfrm>
              <a:off x="4380932" y="852985"/>
              <a:ext cx="13647" cy="4844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7"/>
            <p:cNvCxnSpPr/>
            <p:nvPr/>
          </p:nvCxnSpPr>
          <p:spPr>
            <a:xfrm>
              <a:off x="3166281" y="859809"/>
              <a:ext cx="6824" cy="439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组合 57"/>
          <p:cNvGrpSpPr/>
          <p:nvPr/>
        </p:nvGrpSpPr>
        <p:grpSpPr>
          <a:xfrm>
            <a:off x="1177290" y="3787775"/>
            <a:ext cx="5394325" cy="1278255"/>
            <a:chOff x="227" y="163773"/>
            <a:chExt cx="4567142" cy="1278341"/>
          </a:xfrm>
        </p:grpSpPr>
        <p:sp>
          <p:nvSpPr>
            <p:cNvPr id="40" name="流程图: 过程 40"/>
            <p:cNvSpPr/>
            <p:nvPr/>
          </p:nvSpPr>
          <p:spPr>
            <a:xfrm>
              <a:off x="1863984" y="163773"/>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l"/>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普通用户</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41" name="流程图: 过程 41"/>
            <p:cNvSpPr/>
            <p:nvPr/>
          </p:nvSpPr>
          <p:spPr>
            <a:xfrm>
              <a:off x="1208892" y="1128213"/>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查看纪要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43" name="流程图: 过程 43"/>
            <p:cNvSpPr/>
            <p:nvPr/>
          </p:nvSpPr>
          <p:spPr>
            <a:xfrm>
              <a:off x="227" y="1128215"/>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上传纪要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44" name="流程图: 过程 44"/>
            <p:cNvSpPr/>
            <p:nvPr/>
          </p:nvSpPr>
          <p:spPr>
            <a:xfrm>
              <a:off x="3617722" y="1128215"/>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个人中心</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45" name="流程图: 过程 45"/>
            <p:cNvSpPr/>
            <p:nvPr/>
          </p:nvSpPr>
          <p:spPr>
            <a:xfrm>
              <a:off x="2349495" y="1128215"/>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疑问反馈</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46" name="流程图: 过程 46"/>
            <p:cNvSpPr/>
            <p:nvPr/>
          </p:nvSpPr>
          <p:spPr>
            <a:xfrm>
              <a:off x="3631369" y="172871"/>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申请管理员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49" name="直接连接符 49"/>
            <p:cNvCxnSpPr/>
            <p:nvPr/>
          </p:nvCxnSpPr>
          <p:spPr>
            <a:xfrm flipV="1">
              <a:off x="395785" y="777922"/>
              <a:ext cx="3739486" cy="68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箭头连接符 50"/>
            <p:cNvCxnSpPr/>
            <p:nvPr/>
          </p:nvCxnSpPr>
          <p:spPr>
            <a:xfrm>
              <a:off x="409433" y="784622"/>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1"/>
            <p:cNvCxnSpPr/>
            <p:nvPr/>
          </p:nvCxnSpPr>
          <p:spPr>
            <a:xfrm>
              <a:off x="1708245" y="793720"/>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2"/>
            <p:cNvCxnSpPr/>
            <p:nvPr/>
          </p:nvCxnSpPr>
          <p:spPr>
            <a:xfrm>
              <a:off x="2800009" y="784749"/>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3"/>
            <p:cNvCxnSpPr/>
            <p:nvPr/>
          </p:nvCxnSpPr>
          <p:spPr>
            <a:xfrm>
              <a:off x="4116961" y="775778"/>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连接符 54"/>
            <p:cNvCxnSpPr/>
            <p:nvPr/>
          </p:nvCxnSpPr>
          <p:spPr>
            <a:xfrm>
              <a:off x="2333767" y="486693"/>
              <a:ext cx="15442" cy="3389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箭头连接符 56"/>
            <p:cNvCxnSpPr>
              <a:stCxn id="40" idx="3"/>
              <a:endCxn id="46" idx="1"/>
            </p:cNvCxnSpPr>
            <p:nvPr/>
          </p:nvCxnSpPr>
          <p:spPr>
            <a:xfrm>
              <a:off x="2799643" y="320672"/>
              <a:ext cx="831284" cy="90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项目亮点</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3</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355507" y="2461803"/>
            <a:ext cx="1912620" cy="1973339"/>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0.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1.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2.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3.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4.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5.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6.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7.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8.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9.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0.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1.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2.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3.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4.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5.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6.xml><?xml version="1.0" encoding="utf-8"?>
<p:tagLst xmlns:p="http://schemas.openxmlformats.org/presentationml/2006/main">
  <p:tag name="COMMONDATA" val="eyJoZGlkIjoiMmFiNTAxNGQyOWIxZDEzOTIzZGI2NmMzM2Y4MjFjYmMifQ=="/>
</p:tagLst>
</file>

<file path=ppt/tags/tag3.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4.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5.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6.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7.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8.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9.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5104</Words>
  <Application>WPS 演示</Application>
  <PresentationFormat>宽屏</PresentationFormat>
  <Paragraphs>449</Paragraphs>
  <Slides>25</Slides>
  <Notes>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25</vt:i4>
      </vt:variant>
    </vt:vector>
  </HeadingPairs>
  <TitlesOfParts>
    <vt:vector size="43" baseType="lpstr">
      <vt:lpstr>Arial</vt:lpstr>
      <vt:lpstr>宋体</vt:lpstr>
      <vt:lpstr>Wingdings</vt:lpstr>
      <vt:lpstr>Sitka Text</vt:lpstr>
      <vt:lpstr>微软雅黑 Light</vt:lpstr>
      <vt:lpstr>Novecento wide Bold</vt:lpstr>
      <vt:lpstr>Segoe Print</vt:lpstr>
      <vt:lpstr>思源黑体 Medium</vt:lpstr>
      <vt:lpstr>微软雅黑</vt:lpstr>
      <vt:lpstr>Montserrat Light</vt:lpstr>
      <vt:lpstr>等线</vt:lpstr>
      <vt:lpstr>Times New Roman</vt:lpstr>
      <vt:lpstr>Arial Unicode MS</vt:lpstr>
      <vt:lpstr>等线 Light</vt:lpstr>
      <vt:lpstr>Times New Roman</vt:lpstr>
      <vt:lpstr>Calibri</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邓 志聪</dc:creator>
  <cp:lastModifiedBy>Sesen</cp:lastModifiedBy>
  <cp:revision>21</cp:revision>
  <dcterms:created xsi:type="dcterms:W3CDTF">2022-04-30T16:30:00Z</dcterms:created>
  <dcterms:modified xsi:type="dcterms:W3CDTF">2024-04-28T12:09:38Z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4342EC1316374B41A8CBD9DB51D4D4F5_12</vt:lpwstr>
  </property>
  <property fmtid="{D5CDD505-2E9C-101B-9397-08002B2CF9AE}" pid="3" name="KSOProductBuildVer">
    <vt:lpwstr>2052-12.1.0.16729</vt:lpwstr>
  </property>
</Properties>
</file>